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478" r:id="rId2"/>
    <p:sldId id="492" r:id="rId3"/>
    <p:sldId id="508" r:id="rId4"/>
    <p:sldId id="505" r:id="rId5"/>
    <p:sldId id="512" r:id="rId6"/>
    <p:sldId id="496" r:id="rId7"/>
    <p:sldId id="516" r:id="rId8"/>
    <p:sldId id="523" r:id="rId9"/>
    <p:sldId id="540" r:id="rId10"/>
    <p:sldId id="490" r:id="rId11"/>
  </p:sldIdLst>
  <p:sldSz cx="9144000" cy="6858000" type="screen4x3"/>
  <p:notesSz cx="9926638" cy="6797675"/>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284">
          <p15:clr>
            <a:srgbClr val="A4A3A4"/>
          </p15:clr>
        </p15:guide>
        <p15:guide id="2">
          <p15:clr>
            <a:srgbClr val="A4A3A4"/>
          </p15:clr>
        </p15:guide>
      </p15:sldGuideLst>
    </p:ext>
    <p:ext uri="{505F2C04-C923-438B-8C0F-E0CD2BADF298}">
      <wppc:fontMiss xmlns:wppc="http://www.wps.cn/officeDocument/PresentationCustomData" xmlns="" type="true"/>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e wonseok" initials="lw" lastIdx="2" clrIdx="0">
    <p:extLst>
      <p:ext uri="{19B8F6BF-5375-455C-9EA6-DF929625EA0E}">
        <p15:presenceInfo xmlns:p15="http://schemas.microsoft.com/office/powerpoint/2012/main" userId="66dcf7ef20efc65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A63"/>
    <a:srgbClr val="4FFF9F"/>
    <a:srgbClr val="008585"/>
    <a:srgbClr val="FFBDBD"/>
    <a:srgbClr val="FF8585"/>
    <a:srgbClr val="FFB3B3"/>
    <a:srgbClr val="A50021"/>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65" autoAdjust="0"/>
    <p:restoredTop sz="59875" autoAdjust="0"/>
  </p:normalViewPr>
  <p:slideViewPr>
    <p:cSldViewPr>
      <p:cViewPr varScale="1">
        <p:scale>
          <a:sx n="40" d="100"/>
          <a:sy n="40" d="100"/>
        </p:scale>
        <p:origin x="2112" y="40"/>
      </p:cViewPr>
      <p:guideLst>
        <p:guide orient="horz" pos="4284"/>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302625" cy="340265"/>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5621696" y="0"/>
            <a:ext cx="4302625" cy="340265"/>
          </a:xfrm>
          <a:prstGeom prst="rect">
            <a:avLst/>
          </a:prstGeom>
        </p:spPr>
        <p:txBody>
          <a:bodyPr vert="horz" lIns="91440" tIns="45720" rIns="91440" bIns="45720" rtlCol="0"/>
          <a:lstStyle>
            <a:lvl1pPr algn="r">
              <a:defRPr sz="1200"/>
            </a:lvl1pPr>
          </a:lstStyle>
          <a:p>
            <a:fld id="{87C20481-DCB5-4DD0-B809-D64A36AE63FC}" type="datetimeFigureOut">
              <a:rPr lang="ko-KR" altLang="en-US" smtClean="0"/>
              <a:t>2021-12-09</a:t>
            </a:fld>
            <a:endParaRPr lang="ko-KR" altLang="en-US"/>
          </a:p>
        </p:txBody>
      </p:sp>
      <p:sp>
        <p:nvSpPr>
          <p:cNvPr id="4" name="바닥글 개체 틀 3"/>
          <p:cNvSpPr>
            <a:spLocks noGrp="1"/>
          </p:cNvSpPr>
          <p:nvPr>
            <p:ph type="ftr" sz="quarter" idx="2"/>
          </p:nvPr>
        </p:nvSpPr>
        <p:spPr>
          <a:xfrm>
            <a:off x="0" y="6456324"/>
            <a:ext cx="4302625" cy="340264"/>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5621696" y="6456324"/>
            <a:ext cx="4302625" cy="340264"/>
          </a:xfrm>
          <a:prstGeom prst="rect">
            <a:avLst/>
          </a:prstGeom>
        </p:spPr>
        <p:txBody>
          <a:bodyPr vert="horz" lIns="91440" tIns="45720" rIns="91440" bIns="45720" rtlCol="0" anchor="b"/>
          <a:lstStyle>
            <a:lvl1pPr algn="r">
              <a:defRPr sz="1200"/>
            </a:lvl1pPr>
          </a:lstStyle>
          <a:p>
            <a:fld id="{8AE042C4-13AD-442F-95B4-23BB99A77CB2}" type="slidenum">
              <a:rPr lang="ko-KR" altLang="en-US" smtClean="0"/>
              <a:t>‹#›</a:t>
            </a:fld>
            <a:endParaRPr lang="ko-KR" altLang="en-US"/>
          </a:p>
        </p:txBody>
      </p:sp>
    </p:spTree>
    <p:extLst>
      <p:ext uri="{BB962C8B-B14F-4D97-AF65-F5344CB8AC3E}">
        <p14:creationId xmlns:p14="http://schemas.microsoft.com/office/powerpoint/2010/main" val="1964025354"/>
      </p:ext>
    </p:extLst>
  </p:cSld>
  <p:clrMap bg1="lt1" tx1="dk1" bg2="lt2" tx2="dk2" accent1="accent1" accent2="accent2" accent3="accent3" accent4="accent4" accent5="accent5" accent6="accent6" hlink="hlink" folHlink="folHlink"/>
  <p:hf sldNum="0" hdr="0" ftr="0" dt="0"/>
</p:handoutMaster>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00.png>
</file>

<file path=ppt/media/image21.png>
</file>

<file path=ppt/media/image210.png>
</file>

<file path=ppt/media/image22.png>
</file>

<file path=ppt/media/image220.png>
</file>

<file path=ppt/media/image23.png>
</file>

<file path=ppt/media/image230.png>
</file>

<file path=ppt/media/image24.png>
</file>

<file path=ppt/media/image240.png>
</file>

<file path=ppt/media/image25.png>
</file>

<file path=ppt/media/image26.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1" y="0"/>
            <a:ext cx="4301543" cy="339884"/>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622800" y="0"/>
            <a:ext cx="4301543" cy="339884"/>
          </a:xfrm>
          <a:prstGeom prst="rect">
            <a:avLst/>
          </a:prstGeom>
        </p:spPr>
        <p:txBody>
          <a:bodyPr vert="horz" lIns="91440" tIns="45720" rIns="91440" bIns="45720" rtlCol="0"/>
          <a:lstStyle>
            <a:lvl1pPr algn="r">
              <a:defRPr sz="1200"/>
            </a:lvl1pPr>
          </a:lstStyle>
          <a:p>
            <a:fld id="{BDDB55C4-88F3-47F9-9B7A-7835DB728E88}" type="datetimeFigureOut">
              <a:rPr lang="ko-KR" altLang="en-US" smtClean="0"/>
              <a:t>2021-12-09</a:t>
            </a:fld>
            <a:endParaRPr lang="ko-KR" altLang="en-US"/>
          </a:p>
        </p:txBody>
      </p:sp>
      <p:sp>
        <p:nvSpPr>
          <p:cNvPr id="4" name="슬라이드 이미지 개체 틀 3"/>
          <p:cNvSpPr>
            <a:spLocks noGrp="1" noRot="1" noChangeAspect="1"/>
          </p:cNvSpPr>
          <p:nvPr>
            <p:ph type="sldImg" idx="2"/>
          </p:nvPr>
        </p:nvSpPr>
        <p:spPr>
          <a:xfrm>
            <a:off x="3263900" y="509588"/>
            <a:ext cx="3398838" cy="254952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992665" y="3228896"/>
            <a:ext cx="7941310" cy="3058954"/>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1" y="6456611"/>
            <a:ext cx="4301543" cy="339884"/>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622800" y="6456611"/>
            <a:ext cx="4301543" cy="339884"/>
          </a:xfrm>
          <a:prstGeom prst="rect">
            <a:avLst/>
          </a:prstGeom>
        </p:spPr>
        <p:txBody>
          <a:bodyPr vert="horz" lIns="91440" tIns="45720" rIns="91440" bIns="45720" rtlCol="0" anchor="b"/>
          <a:lstStyle>
            <a:lvl1pPr algn="r">
              <a:defRPr sz="1200"/>
            </a:lvl1pPr>
          </a:lstStyle>
          <a:p>
            <a:fld id="{500BCCC3-D30C-4D5E-B091-0E3E6DC05909}" type="slidenum">
              <a:rPr lang="ko-KR" altLang="en-US" smtClean="0"/>
              <a:t>‹#›</a:t>
            </a:fld>
            <a:endParaRPr lang="ko-KR" altLang="en-US"/>
          </a:p>
        </p:txBody>
      </p:sp>
    </p:spTree>
    <p:extLst>
      <p:ext uri="{BB962C8B-B14F-4D97-AF65-F5344CB8AC3E}">
        <p14:creationId xmlns:p14="http://schemas.microsoft.com/office/powerpoint/2010/main" val="437572727"/>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Hi, everyone. I am Lee Won-</a:t>
            </a:r>
            <a:r>
              <a:rPr lang="en-US" altLang="ko-KR" sz="1200" b="1" kern="1200" dirty="0" err="1">
                <a:solidFill>
                  <a:schemeClr val="tx1"/>
                </a:solidFill>
                <a:effectLst/>
                <a:latin typeface="+mn-lt"/>
                <a:ea typeface="+mn-ea"/>
                <a:cs typeface="+mn-cs"/>
              </a:rPr>
              <a:t>seok</a:t>
            </a:r>
            <a:r>
              <a:rPr lang="en-US" altLang="ko-KR" sz="1200" b="1" kern="1200" dirty="0">
                <a:solidFill>
                  <a:schemeClr val="tx1"/>
                </a:solidFill>
                <a:effectLst/>
                <a:latin typeface="+mn-lt"/>
                <a:ea typeface="+mn-ea"/>
                <a:cs typeface="+mn-cs"/>
              </a:rPr>
              <a:t>, today I am going to have the presentation in English. I am researching in </a:t>
            </a:r>
            <a:r>
              <a:rPr lang="ko-KR" altLang="ko-KR" sz="1200" b="1" kern="1200" dirty="0">
                <a:solidFill>
                  <a:schemeClr val="tx1"/>
                </a:solidFill>
                <a:effectLst/>
                <a:latin typeface="+mn-lt"/>
                <a:ea typeface="+mn-ea"/>
                <a:cs typeface="+mn-cs"/>
              </a:rPr>
              <a:t>宽禁带半导体研究中心</a:t>
            </a:r>
            <a:r>
              <a:rPr lang="en-US" altLang="ko-KR" sz="1200" b="1" kern="1200" dirty="0">
                <a:solidFill>
                  <a:schemeClr val="tx1"/>
                </a:solidFill>
                <a:effectLst/>
                <a:latin typeface="+mn-lt"/>
                <a:ea typeface="+mn-ea"/>
                <a:cs typeface="+mn-cs"/>
              </a:rPr>
              <a:t> as  a second-year Ph.D. student.</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Today's topic is about LED Display Technology Trends.</a:t>
            </a:r>
            <a:endParaRPr lang="ko-KR" altLang="ko-KR" sz="1200" kern="1200" dirty="0">
              <a:solidFill>
                <a:schemeClr val="tx1"/>
              </a:solidFill>
              <a:effectLst/>
              <a:latin typeface="+mn-lt"/>
              <a:ea typeface="+mn-ea"/>
              <a:cs typeface="+mn-cs"/>
            </a:endParaRPr>
          </a:p>
          <a:p>
            <a:r>
              <a:rPr lang="zh-CN" altLang="en-US" dirty="0"/>
              <a:t>大家好</a:t>
            </a:r>
            <a:r>
              <a:rPr lang="en-US" altLang="zh-CN" dirty="0"/>
              <a:t>~</a:t>
            </a:r>
            <a:r>
              <a:rPr lang="zh-CN" altLang="en-US" dirty="0"/>
              <a:t>。我是在宽禁带半导体研究中心学的博二李元石。</a:t>
            </a:r>
            <a:endParaRPr lang="en-US" altLang="zh-CN" dirty="0"/>
          </a:p>
          <a:p>
            <a:r>
              <a:rPr lang="ko-KR" altLang="en-US" sz="1200" b="0" i="0" kern="1200" dirty="0">
                <a:solidFill>
                  <a:schemeClr val="tx1"/>
                </a:solidFill>
                <a:effectLst/>
                <a:latin typeface="+mn-lt"/>
                <a:ea typeface="+mn-ea"/>
                <a:cs typeface="+mn-cs"/>
              </a:rPr>
              <a:t>今天发表的主题是</a:t>
            </a:r>
            <a:r>
              <a:rPr lang="en-US" altLang="ko-KR" sz="1200" b="0" i="0" kern="1200" dirty="0">
                <a:solidFill>
                  <a:schemeClr val="tx1"/>
                </a:solidFill>
                <a:effectLst/>
                <a:latin typeface="+mn-lt"/>
                <a:ea typeface="+mn-ea"/>
                <a:cs typeface="+mn-cs"/>
              </a:rPr>
              <a:t>LED Display Technology Trends.</a:t>
            </a:r>
          </a:p>
          <a:p>
            <a:r>
              <a:rPr lang="ko-KR" altLang="en-US" dirty="0"/>
              <a:t>모두 안녕하세요</a:t>
            </a:r>
            <a:r>
              <a:rPr lang="en-US" altLang="ko-KR" dirty="0"/>
              <a:t>. </a:t>
            </a:r>
            <a:r>
              <a:rPr lang="ko-KR" altLang="en-US" dirty="0"/>
              <a:t>저는</a:t>
            </a:r>
            <a:r>
              <a:rPr lang="zh-CN" altLang="en-US" dirty="0"/>
              <a:t>宽禁带半导体研究中心</a:t>
            </a:r>
            <a:r>
              <a:rPr lang="ko-KR" altLang="en-US" dirty="0"/>
              <a:t>에서 박사 </a:t>
            </a:r>
            <a:r>
              <a:rPr lang="en-US" altLang="ko-KR" dirty="0"/>
              <a:t>2</a:t>
            </a:r>
            <a:r>
              <a:rPr lang="ko-KR" altLang="en-US" dirty="0"/>
              <a:t>학년에 재학중인 이원석입니다</a:t>
            </a:r>
            <a:r>
              <a:rPr lang="en-US" altLang="ko-KR" dirty="0"/>
              <a:t>. </a:t>
            </a:r>
            <a:r>
              <a:rPr lang="ko-KR" altLang="en-US" dirty="0"/>
              <a:t>오늘 발표 주제는 </a:t>
            </a:r>
            <a:r>
              <a:rPr lang="en-US" altLang="ko-KR" dirty="0"/>
              <a:t>LED Display Technology Trends</a:t>
            </a:r>
            <a:r>
              <a:rPr lang="ko-KR" altLang="en-US" dirty="0"/>
              <a:t>에 대해서 말씀 드릴려고 합니다</a:t>
            </a:r>
            <a:r>
              <a:rPr lang="en-US" altLang="ko-KR" dirty="0"/>
              <a:t>. </a:t>
            </a:r>
          </a:p>
          <a:p>
            <a:endParaRPr lang="en-US" altLang="ko-KR" dirty="0"/>
          </a:p>
        </p:txBody>
      </p:sp>
    </p:spTree>
    <p:extLst>
      <p:ext uri="{BB962C8B-B14F-4D97-AF65-F5344CB8AC3E}">
        <p14:creationId xmlns:p14="http://schemas.microsoft.com/office/powerpoint/2010/main" val="1142556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1" kern="1200" dirty="0">
                <a:solidFill>
                  <a:schemeClr val="tx1"/>
                </a:solidFill>
                <a:effectLst/>
                <a:latin typeface="+mn-lt"/>
                <a:ea typeface="+mn-ea"/>
                <a:cs typeface="+mn-cs"/>
              </a:rPr>
              <a:t>Thank you for listening to today's presentation.</a:t>
            </a:r>
            <a:endParaRPr lang="ko-KR" altLang="ko-KR" sz="1200" kern="1200" dirty="0">
              <a:solidFill>
                <a:schemeClr val="tx1"/>
              </a:solidFill>
              <a:effectLst/>
              <a:latin typeface="+mn-lt"/>
              <a:ea typeface="+mn-ea"/>
              <a:cs typeface="+mn-cs"/>
            </a:endParaRPr>
          </a:p>
          <a:p>
            <a:endParaRPr lang="ko-KR" altLang="en-US" dirty="0"/>
          </a:p>
        </p:txBody>
      </p:sp>
    </p:spTree>
    <p:extLst>
      <p:ext uri="{BB962C8B-B14F-4D97-AF65-F5344CB8AC3E}">
        <p14:creationId xmlns:p14="http://schemas.microsoft.com/office/powerpoint/2010/main" val="3122874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presentation is going to as follows.</a:t>
            </a:r>
          </a:p>
          <a:p>
            <a:pPr latinLnBrk="1"/>
            <a:r>
              <a:rPr lang="en-US" altLang="ko-KR" sz="1200" b="1" kern="1200" dirty="0">
                <a:solidFill>
                  <a:schemeClr val="tx1"/>
                </a:solidFill>
                <a:effectLst/>
                <a:latin typeface="+mn-lt"/>
                <a:ea typeface="+mn-ea"/>
                <a:cs typeface="+mn-cs"/>
              </a:rPr>
              <a:t>Today I am going to concentrate on problem and solution of </a:t>
            </a:r>
            <a:r>
              <a:rPr lang="en-US" altLang="ko-KR" sz="1200" b="1" kern="1200" dirty="0" err="1">
                <a:solidFill>
                  <a:schemeClr val="tx1"/>
                </a:solidFill>
                <a:effectLst/>
                <a:latin typeface="+mn-lt"/>
                <a:ea typeface="+mn-ea"/>
                <a:cs typeface="+mn-cs"/>
              </a:rPr>
              <a:t>Mirco</a:t>
            </a:r>
            <a:r>
              <a:rPr lang="en-US" altLang="ko-KR" sz="1200" b="1" kern="1200" dirty="0">
                <a:solidFill>
                  <a:schemeClr val="tx1"/>
                </a:solidFill>
                <a:effectLst/>
                <a:latin typeface="+mn-lt"/>
                <a:ea typeface="+mn-ea"/>
                <a:cs typeface="+mn-cs"/>
              </a:rPr>
              <a:t>-LED for commercialization </a:t>
            </a:r>
            <a:endParaRPr lang="ko-KR" altLang="ko-KR"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今天的发表计划如下。</a:t>
            </a:r>
            <a:endParaRPr lang="en-US" altLang="ko-KR" sz="1200" b="0" i="0" kern="1200" dirty="0">
              <a:solidFill>
                <a:schemeClr val="tx1"/>
              </a:solidFill>
              <a:effectLst/>
              <a:latin typeface="+mn-lt"/>
              <a:ea typeface="+mn-ea"/>
              <a:cs typeface="+mn-cs"/>
            </a:endParaRPr>
          </a:p>
          <a:p>
            <a:r>
              <a:rPr lang="ko-KR" altLang="en-US" sz="600" b="1" baseline="0" dirty="0">
                <a:sym typeface="+mn-ea"/>
              </a:rPr>
              <a:t>오늘 발표는 아래와 같이 진행 할 예정입니다</a:t>
            </a:r>
            <a:r>
              <a:rPr lang="en-US" altLang="ko-KR" sz="600" b="1" baseline="0" dirty="0">
                <a:sym typeface="+mn-ea"/>
              </a:rPr>
              <a:t>. </a:t>
            </a:r>
          </a:p>
        </p:txBody>
      </p:sp>
    </p:spTree>
    <p:extLst>
      <p:ext uri="{BB962C8B-B14F-4D97-AF65-F5344CB8AC3E}">
        <p14:creationId xmlns:p14="http://schemas.microsoft.com/office/powerpoint/2010/main" val="4099479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This slide briefly shows changing in display technology from past to latest, and you look from left, CRT, PDP</a:t>
            </a:r>
            <a:r>
              <a:rPr lang="ko-KR" altLang="ko-KR" sz="1200" b="1" kern="1200" dirty="0">
                <a:solidFill>
                  <a:schemeClr val="tx1"/>
                </a:solidFill>
                <a:effectLst/>
                <a:latin typeface="+mn-lt"/>
                <a:ea typeface="+mn-ea"/>
                <a:cs typeface="+mn-cs"/>
              </a:rPr>
              <a:t>………</a:t>
            </a:r>
            <a:r>
              <a:rPr lang="en-US" altLang="ko-KR" sz="1200" b="1" kern="1200" dirty="0">
                <a:solidFill>
                  <a:schemeClr val="tx1"/>
                </a:solidFill>
                <a:effectLst/>
                <a:latin typeface="+mn-lt"/>
                <a:ea typeface="+mn-ea"/>
                <a:cs typeface="+mn-cs"/>
              </a:rPr>
              <a:t>.</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And LCDs of LED backlights and OLED have been widely used in TVs, tablet, laptop and mobile phones until now.</a:t>
            </a:r>
            <a:endParaRPr lang="ko-KR" altLang="ko-KR"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这次幻灯片从过去到现在，</a:t>
            </a:r>
            <a:r>
              <a:rPr lang="en-US" altLang="zh-CN" sz="1200" b="0" i="0" kern="1200" dirty="0">
                <a:solidFill>
                  <a:schemeClr val="tx1"/>
                </a:solidFill>
                <a:effectLst/>
                <a:latin typeface="+mn-lt"/>
                <a:ea typeface="+mn-ea"/>
                <a:cs typeface="+mn-cs"/>
              </a:rPr>
              <a:t>display</a:t>
            </a:r>
            <a:r>
              <a:rPr lang="zh-CN" altLang="en-US" sz="1200" b="0" i="0" kern="1200" dirty="0">
                <a:solidFill>
                  <a:schemeClr val="tx1"/>
                </a:solidFill>
                <a:effectLst/>
                <a:latin typeface="+mn-lt"/>
                <a:ea typeface="+mn-ea"/>
                <a:cs typeface="+mn-cs"/>
              </a:rPr>
              <a:t>技术变化较为简单，</a:t>
            </a:r>
            <a:r>
              <a:rPr lang="zh-CN" altLang="en-US" sz="1200" b="0" i="0" kern="1200" dirty="0">
                <a:solidFill>
                  <a:srgbClr val="FF0000"/>
                </a:solidFill>
                <a:effectLst/>
                <a:latin typeface="+mn-lt"/>
                <a:ea typeface="+mn-ea"/>
                <a:cs typeface="+mn-cs"/>
              </a:rPr>
              <a:t>如图所示从左至右看</a:t>
            </a:r>
            <a:r>
              <a:rPr lang="zh-CN" altLang="en-US" sz="1200" b="0" i="0" kern="1200" dirty="0">
                <a:solidFill>
                  <a:schemeClr val="tx1"/>
                </a:solidFill>
                <a:effectLst/>
                <a:latin typeface="+mn-lt"/>
                <a:ea typeface="+mn-ea"/>
                <a:cs typeface="+mn-cs"/>
              </a:rPr>
              <a:t>，从</a:t>
            </a:r>
            <a:r>
              <a:rPr lang="en-US" altLang="zh-CN" sz="1200" b="0" i="0" kern="1200" dirty="0">
                <a:solidFill>
                  <a:schemeClr val="tx1"/>
                </a:solidFill>
                <a:effectLst/>
                <a:latin typeface="+mn-lt"/>
                <a:ea typeface="+mn-ea"/>
                <a:cs typeface="+mn-cs"/>
              </a:rPr>
              <a:t>CRT</a:t>
            </a:r>
            <a:r>
              <a:rPr lang="zh-CN" altLang="en-US" sz="1200" b="0" i="0" kern="1200" dirty="0">
                <a:solidFill>
                  <a:schemeClr val="tx1"/>
                </a:solidFill>
                <a:effectLst/>
                <a:latin typeface="+mn-lt"/>
                <a:ea typeface="+mn-ea"/>
                <a:cs typeface="+mn-cs"/>
              </a:rPr>
              <a:t>到</a:t>
            </a:r>
            <a:r>
              <a:rPr lang="en-US" altLang="zh-CN" sz="1200" b="0" i="0" kern="1200" dirty="0">
                <a:solidFill>
                  <a:schemeClr val="tx1"/>
                </a:solidFill>
                <a:effectLst/>
                <a:latin typeface="+mn-lt"/>
                <a:ea typeface="+mn-ea"/>
                <a:cs typeface="+mn-cs"/>
              </a:rPr>
              <a:t>PDP……….</a:t>
            </a:r>
            <a:br>
              <a:rPr lang="zh-CN" altLang="en-US" sz="800" dirty="0"/>
            </a:br>
            <a:r>
              <a:rPr lang="zh-CN" altLang="en-US" sz="1200" b="0" i="0" kern="1200" dirty="0">
                <a:solidFill>
                  <a:schemeClr val="tx1"/>
                </a:solidFill>
                <a:effectLst/>
                <a:latin typeface="+mn-lt"/>
                <a:ea typeface="+mn-ea"/>
                <a:cs typeface="+mn-cs"/>
              </a:rPr>
              <a:t>最近，使用</a:t>
            </a:r>
            <a:r>
              <a:rPr lang="en-US" altLang="zh-CN" sz="1200" b="0" i="0" kern="1200" dirty="0">
                <a:solidFill>
                  <a:schemeClr val="tx1"/>
                </a:solidFill>
                <a:effectLst/>
                <a:latin typeface="+mn-lt"/>
                <a:ea typeface="+mn-ea"/>
                <a:cs typeface="+mn-cs"/>
              </a:rPr>
              <a:t>LED back light</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LCD</a:t>
            </a:r>
            <a:r>
              <a:rPr lang="zh-CN" altLang="en-US" sz="1200" b="0" i="0" kern="1200" dirty="0">
                <a:solidFill>
                  <a:schemeClr val="tx1"/>
                </a:solidFill>
                <a:effectLst/>
                <a:latin typeface="+mn-lt"/>
                <a:ea typeface="+mn-ea"/>
                <a:cs typeface="+mn-cs"/>
              </a:rPr>
              <a:t>和自行发光的</a:t>
            </a:r>
            <a:r>
              <a:rPr lang="en-US" altLang="zh-CN" sz="1200" b="0" i="0" kern="1200" dirty="0">
                <a:solidFill>
                  <a:schemeClr val="tx1"/>
                </a:solidFill>
                <a:effectLst/>
                <a:latin typeface="+mn-lt"/>
                <a:ea typeface="+mn-ea"/>
                <a:cs typeface="+mn-cs"/>
              </a:rPr>
              <a:t>OLED</a:t>
            </a:r>
            <a:r>
              <a:rPr lang="zh-CN" altLang="en-US" sz="1200" b="0" i="0" kern="1200" dirty="0">
                <a:solidFill>
                  <a:schemeClr val="tx1"/>
                </a:solidFill>
                <a:effectLst/>
                <a:latin typeface="+mn-lt"/>
                <a:ea typeface="+mn-ea"/>
                <a:cs typeface="+mn-cs"/>
              </a:rPr>
              <a:t>技术的电视机以及平板电脑手机等产品被广泛使用</a:t>
            </a:r>
            <a:r>
              <a:rPr lang="en-US" altLang="zh-CN" sz="1200" b="0" i="0" kern="1200" dirty="0">
                <a:solidFill>
                  <a:schemeClr val="tx1"/>
                </a:solidFill>
                <a:effectLst/>
                <a:latin typeface="+mn-lt"/>
                <a:ea typeface="+mn-ea"/>
                <a:cs typeface="+mn-cs"/>
              </a:rPr>
              <a:t>.</a:t>
            </a:r>
            <a:endParaRPr lang="en-US" altLang="ko-KR" sz="600" b="1" baseline="0" dirty="0">
              <a:sym typeface="+mn-ea"/>
            </a:endParaRPr>
          </a:p>
          <a:p>
            <a:r>
              <a:rPr lang="ko-KR" altLang="en-US" sz="600" b="1" baseline="0" dirty="0">
                <a:sym typeface="+mn-ea"/>
              </a:rPr>
              <a:t>이번 슬라이드는 과거부터 최근까지 </a:t>
            </a:r>
            <a:r>
              <a:rPr lang="en-US" altLang="ko-KR" sz="600" b="1" baseline="0" dirty="0">
                <a:sym typeface="+mn-ea"/>
              </a:rPr>
              <a:t>display </a:t>
            </a:r>
            <a:r>
              <a:rPr lang="ko-KR" altLang="en-US" sz="600" b="1" baseline="0" dirty="0">
                <a:sym typeface="+mn-ea"/>
              </a:rPr>
              <a:t>기술 변화를 간단하게 나타내는데</a:t>
            </a:r>
            <a:r>
              <a:rPr lang="en-US" altLang="ko-KR" sz="600" b="1" baseline="0" dirty="0">
                <a:sym typeface="+mn-ea"/>
              </a:rPr>
              <a:t>, </a:t>
            </a:r>
            <a:r>
              <a:rPr lang="ko-KR" altLang="en-US" sz="600" b="1" baseline="0" dirty="0">
                <a:sym typeface="+mn-ea"/>
              </a:rPr>
              <a:t>왼쪽부터 보시면 </a:t>
            </a:r>
            <a:r>
              <a:rPr lang="en-US" altLang="ko-KR" sz="600" b="1" baseline="0" dirty="0">
                <a:sym typeface="+mn-ea"/>
              </a:rPr>
              <a:t>CRT </a:t>
            </a:r>
            <a:r>
              <a:rPr lang="ko-KR" altLang="en-US" sz="600" b="1" baseline="0" dirty="0">
                <a:sym typeface="+mn-ea"/>
              </a:rPr>
              <a:t>부터</a:t>
            </a:r>
            <a:r>
              <a:rPr lang="en-US" altLang="ko-KR" sz="600" b="1" baseline="0" dirty="0">
                <a:sym typeface="+mn-ea"/>
              </a:rPr>
              <a:t> PDP</a:t>
            </a:r>
            <a:r>
              <a:rPr lang="ko-KR" altLang="en-US" sz="600" b="1" baseline="0" dirty="0">
                <a:sym typeface="+mn-ea"/>
              </a:rPr>
              <a:t>부터</a:t>
            </a:r>
            <a:r>
              <a:rPr lang="en-US" altLang="ko-KR" sz="600" b="1" baseline="0" dirty="0">
                <a:sym typeface="+mn-ea"/>
              </a:rPr>
              <a:t>……….</a:t>
            </a:r>
          </a:p>
          <a:p>
            <a:r>
              <a:rPr lang="ko-KR" altLang="en-US" sz="600" b="1" baseline="0" dirty="0">
                <a:sym typeface="+mn-ea"/>
              </a:rPr>
              <a:t>최근에는 </a:t>
            </a:r>
            <a:r>
              <a:rPr lang="en-US" altLang="ko-KR" sz="600" b="1" baseline="0" dirty="0">
                <a:sym typeface="+mn-ea"/>
              </a:rPr>
              <a:t>LED</a:t>
            </a:r>
            <a:r>
              <a:rPr lang="ko-KR" altLang="en-US" sz="600" b="1" baseline="0" dirty="0">
                <a:sym typeface="+mn-ea"/>
              </a:rPr>
              <a:t> </a:t>
            </a:r>
            <a:r>
              <a:rPr lang="en-US" altLang="ko-KR" sz="600" b="1" baseline="0" dirty="0">
                <a:sym typeface="+mn-ea"/>
              </a:rPr>
              <a:t>back light </a:t>
            </a:r>
            <a:r>
              <a:rPr lang="ko-KR" altLang="en-US" sz="600" b="1" baseline="0" dirty="0">
                <a:sym typeface="+mn-ea"/>
              </a:rPr>
              <a:t>를 사용하는 </a:t>
            </a:r>
            <a:r>
              <a:rPr lang="en-US" altLang="ko-KR" sz="600" b="1" baseline="0" dirty="0">
                <a:sym typeface="+mn-ea"/>
              </a:rPr>
              <a:t>LCD</a:t>
            </a:r>
            <a:r>
              <a:rPr lang="ko-KR" altLang="en-US" sz="600" b="1" baseline="0" dirty="0">
                <a:sym typeface="+mn-ea"/>
              </a:rPr>
              <a:t>와</a:t>
            </a:r>
            <a:r>
              <a:rPr lang="en-US" altLang="ko-KR" sz="600" b="1" baseline="0" dirty="0">
                <a:sym typeface="+mn-ea"/>
              </a:rPr>
              <a:t> </a:t>
            </a:r>
            <a:r>
              <a:rPr lang="ko-KR" altLang="en-US" sz="600" b="1" baseline="0" dirty="0">
                <a:sym typeface="+mn-ea"/>
              </a:rPr>
              <a:t>자체 발광이 가능한 </a:t>
            </a:r>
            <a:r>
              <a:rPr lang="en-US" altLang="ko-KR" sz="600" b="1" baseline="0" dirty="0">
                <a:sym typeface="+mn-ea"/>
              </a:rPr>
              <a:t>OLED </a:t>
            </a:r>
            <a:r>
              <a:rPr lang="ko-KR" altLang="en-US" sz="600" b="1" baseline="0" dirty="0">
                <a:sym typeface="+mn-ea"/>
              </a:rPr>
              <a:t>기술을 사용한 </a:t>
            </a:r>
            <a:r>
              <a:rPr lang="en-US" altLang="ko-KR" sz="600" b="1" baseline="0" dirty="0">
                <a:sym typeface="+mn-ea"/>
              </a:rPr>
              <a:t>TV</a:t>
            </a:r>
            <a:r>
              <a:rPr lang="ko-KR" altLang="en-US" sz="600" b="1" baseline="0" dirty="0">
                <a:sym typeface="+mn-ea"/>
              </a:rPr>
              <a:t>와 테블릿 노트북 핸드폰 등에 많이 사용되고 있다</a:t>
            </a:r>
            <a:r>
              <a:rPr lang="en-US" altLang="ko-KR" sz="600" b="1" baseline="0" dirty="0">
                <a:sym typeface="+mn-ea"/>
              </a:rPr>
              <a:t>. </a:t>
            </a:r>
          </a:p>
        </p:txBody>
      </p:sp>
    </p:spTree>
    <p:extLst>
      <p:ext uri="{BB962C8B-B14F-4D97-AF65-F5344CB8AC3E}">
        <p14:creationId xmlns:p14="http://schemas.microsoft.com/office/powerpoint/2010/main" val="1032249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And recently, customers' standards for quality have been increasing.</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The top represents a kind of LED backlight, edge LED BLU and direct LED BLU. As far as I know, most companies use the direct method.</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And you can see a smaller size LED, it is commonly called mini LED.</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Like this, we often call it local dimming as shown in the figure below, and you look from left to right, you can see that the range of bright and dark areas is more finely distinguished by using a smaller LED. In Short, More local dimming, more high resolution</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As far as I know, Apple also uses mini LEDs for its new pads and laptops that will be released this year. But the price will naturally go up.</a:t>
            </a:r>
            <a:endParaRPr lang="ko-KR" altLang="ko-KR"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最近顾客的对画质要求也在逐步提高。</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上部是</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背光的一种，</a:t>
            </a:r>
            <a:r>
              <a:rPr lang="en-US" altLang="zh-CN" sz="1200" b="0" i="0" kern="1200" dirty="0">
                <a:solidFill>
                  <a:schemeClr val="tx1"/>
                </a:solidFill>
                <a:effectLst/>
                <a:latin typeface="+mn-lt"/>
                <a:ea typeface="+mn-ea"/>
                <a:cs typeface="+mn-cs"/>
              </a:rPr>
              <a:t>LG</a:t>
            </a:r>
            <a:r>
              <a:rPr lang="zh-CN" altLang="en-US" sz="1200" b="0" i="0" kern="1200" dirty="0">
                <a:solidFill>
                  <a:schemeClr val="tx1"/>
                </a:solidFill>
                <a:effectLst/>
                <a:latin typeface="+mn-lt"/>
                <a:ea typeface="+mn-ea"/>
                <a:cs typeface="+mn-cs"/>
              </a:rPr>
              <a:t>是边缘</a:t>
            </a:r>
            <a:r>
              <a:rPr lang="en-US" altLang="zh-CN" sz="1200" b="0" i="0" kern="1200" dirty="0">
                <a:solidFill>
                  <a:schemeClr val="tx1"/>
                </a:solidFill>
                <a:effectLst/>
                <a:latin typeface="+mn-lt"/>
                <a:ea typeface="+mn-ea"/>
                <a:cs typeface="+mn-cs"/>
              </a:rPr>
              <a:t>LED BLU</a:t>
            </a:r>
            <a:r>
              <a:rPr lang="zh-CN" altLang="en-US" sz="1200" b="0" i="0" kern="1200" dirty="0">
                <a:solidFill>
                  <a:schemeClr val="tx1"/>
                </a:solidFill>
                <a:effectLst/>
                <a:latin typeface="+mn-lt"/>
                <a:ea typeface="+mn-ea"/>
                <a:cs typeface="+mn-cs"/>
              </a:rPr>
              <a:t>，三星是直接</a:t>
            </a:r>
            <a:r>
              <a:rPr lang="en-US" altLang="zh-CN" sz="1200" b="0" i="0" kern="1200" dirty="0">
                <a:solidFill>
                  <a:schemeClr val="tx1"/>
                </a:solidFill>
                <a:effectLst/>
                <a:latin typeface="+mn-lt"/>
                <a:ea typeface="+mn-ea"/>
                <a:cs typeface="+mn-cs"/>
              </a:rPr>
              <a:t>LED BLU</a:t>
            </a:r>
            <a:r>
              <a:rPr lang="zh-CN" altLang="en-US" sz="1200" b="0" i="0" kern="1200" dirty="0">
                <a:solidFill>
                  <a:schemeClr val="tx1"/>
                </a:solidFill>
                <a:effectLst/>
                <a:latin typeface="+mn-lt"/>
                <a:ea typeface="+mn-ea"/>
                <a:cs typeface="+mn-cs"/>
              </a:rPr>
              <a:t>，据我所知大部分企业都是直接</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还有更小的</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吧？ 最近被称为迷你</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像这样，在下图中，通常称为局部调光，从左向右看，通过使用较小的 </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，可以更准确地区分明暗区域的范围。</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据我所知，</a:t>
            </a:r>
            <a:r>
              <a:rPr lang="en-US" altLang="zh-CN" sz="1200" b="0" i="0" kern="1200" dirty="0">
                <a:solidFill>
                  <a:schemeClr val="tx1"/>
                </a:solidFill>
                <a:effectLst/>
                <a:latin typeface="+mn-lt"/>
                <a:ea typeface="+mn-ea"/>
                <a:cs typeface="+mn-cs"/>
              </a:rPr>
              <a:t>Apple</a:t>
            </a:r>
            <a:r>
              <a:rPr lang="zh-CN" altLang="en-US" sz="1200" b="0" i="0" kern="1200" dirty="0">
                <a:solidFill>
                  <a:schemeClr val="tx1"/>
                </a:solidFill>
                <a:effectLst/>
                <a:latin typeface="+mn-lt"/>
                <a:ea typeface="+mn-ea"/>
                <a:cs typeface="+mn-cs"/>
              </a:rPr>
              <a:t>今年推出的</a:t>
            </a:r>
            <a:r>
              <a:rPr lang="en-US" altLang="zh-CN" sz="1200" b="0" i="0" kern="1200" dirty="0" err="1">
                <a:solidFill>
                  <a:schemeClr val="tx1"/>
                </a:solidFill>
                <a:effectLst/>
                <a:latin typeface="+mn-lt"/>
                <a:ea typeface="+mn-ea"/>
                <a:cs typeface="+mn-cs"/>
              </a:rPr>
              <a:t>ipad</a:t>
            </a:r>
            <a:r>
              <a:rPr lang="zh-CN" altLang="en-US" sz="1200" b="0" i="0" kern="1200" dirty="0">
                <a:solidFill>
                  <a:schemeClr val="tx1"/>
                </a:solidFill>
                <a:effectLst/>
                <a:latin typeface="+mn-lt"/>
                <a:ea typeface="+mn-ea"/>
                <a:cs typeface="+mn-cs"/>
              </a:rPr>
              <a:t>和笔记本电脑也使用了模拟</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 但是价格会自然上涨吧？</a:t>
            </a:r>
            <a:endParaRPr lang="en-US" altLang="ko-KR" sz="600" b="1" baseline="0" dirty="0">
              <a:sym typeface="+mn-ea"/>
            </a:endParaRPr>
          </a:p>
          <a:p>
            <a:r>
              <a:rPr lang="ko-KR" altLang="en-US" sz="600" b="1" baseline="0" dirty="0">
                <a:sym typeface="+mn-ea"/>
              </a:rPr>
              <a:t>그리고 최근에는 고객들이 화질에 대한 요구 기준이 높아지는 추세인데요</a:t>
            </a:r>
            <a:r>
              <a:rPr lang="en-US" altLang="ko-KR" sz="600" b="1" baseline="0" dirty="0">
                <a:sym typeface="+mn-ea"/>
              </a:rPr>
              <a:t>. </a:t>
            </a:r>
          </a:p>
          <a:p>
            <a:r>
              <a:rPr lang="ko-KR" altLang="en-US" sz="600" b="1" baseline="0" dirty="0">
                <a:sym typeface="+mn-ea"/>
              </a:rPr>
              <a:t>위쪽은 </a:t>
            </a:r>
            <a:r>
              <a:rPr lang="en-US" altLang="ko-KR" sz="600" b="1" baseline="0" dirty="0">
                <a:sym typeface="+mn-ea"/>
              </a:rPr>
              <a:t>LED backlight</a:t>
            </a:r>
            <a:r>
              <a:rPr lang="ko-KR" altLang="en-US" sz="600" b="1" baseline="0" dirty="0">
                <a:sym typeface="+mn-ea"/>
              </a:rPr>
              <a:t>를 나타내는데</a:t>
            </a:r>
            <a:r>
              <a:rPr lang="en-US" altLang="ko-KR" sz="600" b="1" baseline="0" dirty="0">
                <a:sym typeface="+mn-ea"/>
              </a:rPr>
              <a:t>, LG</a:t>
            </a:r>
            <a:r>
              <a:rPr lang="ko-KR" altLang="en-US" sz="600" b="1" baseline="0" dirty="0">
                <a:sym typeface="+mn-ea"/>
              </a:rPr>
              <a:t>가 </a:t>
            </a:r>
            <a:r>
              <a:rPr lang="en-US" altLang="ko-KR" sz="600" b="1" baseline="0" dirty="0">
                <a:sym typeface="+mn-ea"/>
              </a:rPr>
              <a:t>edge LED BLU,</a:t>
            </a:r>
            <a:r>
              <a:rPr lang="ko-KR" altLang="en-US" sz="600" b="1" baseline="0" dirty="0">
                <a:sym typeface="+mn-ea"/>
              </a:rPr>
              <a:t> 삼성이 </a:t>
            </a:r>
            <a:r>
              <a:rPr lang="en-US" altLang="ko-KR" sz="600" b="1" baseline="0" dirty="0">
                <a:sym typeface="+mn-ea"/>
              </a:rPr>
              <a:t>direct LED BLU </a:t>
            </a:r>
            <a:r>
              <a:rPr lang="ko-KR" altLang="en-US" sz="600" b="1" baseline="0" dirty="0">
                <a:sym typeface="+mn-ea"/>
              </a:rPr>
              <a:t>방식을 사용하고 있습니다</a:t>
            </a:r>
            <a:r>
              <a:rPr lang="en-US" altLang="ko-KR" sz="600" b="1" baseline="0" dirty="0">
                <a:sym typeface="+mn-ea"/>
              </a:rPr>
              <a:t>. </a:t>
            </a:r>
            <a:r>
              <a:rPr lang="ko-KR" altLang="en-US" sz="600" b="1" baseline="0" dirty="0">
                <a:sym typeface="+mn-ea"/>
              </a:rPr>
              <a:t>대부분의 회사는 </a:t>
            </a:r>
            <a:r>
              <a:rPr lang="en-US" altLang="ko-KR" sz="600" b="1" baseline="0" dirty="0">
                <a:sym typeface="+mn-ea"/>
              </a:rPr>
              <a:t>direct </a:t>
            </a:r>
            <a:r>
              <a:rPr lang="ko-KR" altLang="en-US" sz="600" b="1" baseline="0" dirty="0">
                <a:sym typeface="+mn-ea"/>
              </a:rPr>
              <a:t>방식을 사용하는 것으로 알고 있습니다</a:t>
            </a:r>
            <a:r>
              <a:rPr lang="en-US" altLang="ko-KR" sz="600" b="1" baseline="0" dirty="0">
                <a:sym typeface="+mn-ea"/>
              </a:rPr>
              <a:t>.  </a:t>
            </a:r>
          </a:p>
          <a:p>
            <a:r>
              <a:rPr lang="ko-KR" altLang="en-US" sz="600" b="1" baseline="0" dirty="0">
                <a:sym typeface="+mn-ea"/>
              </a:rPr>
              <a:t>그리고 보기에도 더 작은 싸이즈의 </a:t>
            </a:r>
            <a:r>
              <a:rPr lang="en-US" altLang="ko-KR" sz="600" b="1" baseline="0" dirty="0">
                <a:sym typeface="+mn-ea"/>
              </a:rPr>
              <a:t>LED</a:t>
            </a:r>
            <a:r>
              <a:rPr lang="ko-KR" altLang="en-US" sz="600" b="1" baseline="0" dirty="0">
                <a:sym typeface="+mn-ea"/>
              </a:rPr>
              <a:t>를</a:t>
            </a:r>
            <a:r>
              <a:rPr lang="en-US" altLang="ko-KR" sz="600" b="1" baseline="0" dirty="0">
                <a:sym typeface="+mn-ea"/>
              </a:rPr>
              <a:t> </a:t>
            </a:r>
            <a:r>
              <a:rPr lang="ko-KR" altLang="en-US" sz="600" b="1" baseline="0" dirty="0" err="1">
                <a:sym typeface="+mn-ea"/>
              </a:rPr>
              <a:t>사용한게</a:t>
            </a:r>
            <a:r>
              <a:rPr lang="ko-KR" altLang="en-US" sz="600" b="1" baseline="0" dirty="0">
                <a:sym typeface="+mn-ea"/>
              </a:rPr>
              <a:t> 보이시죠</a:t>
            </a:r>
            <a:r>
              <a:rPr lang="en-US" altLang="ko-KR" sz="600" b="1" baseline="0" dirty="0">
                <a:sym typeface="+mn-ea"/>
              </a:rPr>
              <a:t>? </a:t>
            </a:r>
            <a:r>
              <a:rPr lang="ko-KR" altLang="en-US" sz="600" b="1" baseline="0" dirty="0">
                <a:sym typeface="+mn-ea"/>
              </a:rPr>
              <a:t>요즘 흔히 </a:t>
            </a:r>
            <a:r>
              <a:rPr lang="en-US" altLang="ko-KR" sz="600" b="1" baseline="0" dirty="0">
                <a:sym typeface="+mn-ea"/>
              </a:rPr>
              <a:t>mini LED</a:t>
            </a:r>
            <a:r>
              <a:rPr lang="ko-KR" altLang="en-US" sz="600" b="1" baseline="0" dirty="0">
                <a:sym typeface="+mn-ea"/>
              </a:rPr>
              <a:t>라고 부릅니다</a:t>
            </a:r>
            <a:r>
              <a:rPr lang="en-US" altLang="ko-KR" sz="600" b="1" baseline="0" dirty="0">
                <a:sym typeface="+mn-ea"/>
              </a:rPr>
              <a:t>.</a:t>
            </a:r>
          </a:p>
          <a:p>
            <a:r>
              <a:rPr lang="ko-KR" altLang="en-US" sz="600" b="1" baseline="0" dirty="0">
                <a:sym typeface="+mn-ea"/>
              </a:rPr>
              <a:t>이것을 사용하여 아래 그림과 같이 </a:t>
            </a:r>
            <a:r>
              <a:rPr lang="en-US" altLang="ko-KR" sz="600" b="1" baseline="0" dirty="0">
                <a:sym typeface="+mn-ea"/>
              </a:rPr>
              <a:t>local dimming</a:t>
            </a:r>
            <a:r>
              <a:rPr lang="ko-KR" altLang="en-US" sz="600" b="1" baseline="0" dirty="0">
                <a:sym typeface="+mn-ea"/>
              </a:rPr>
              <a:t>이라고 흔히 부르는데</a:t>
            </a:r>
            <a:r>
              <a:rPr lang="en-US" altLang="ko-KR" sz="600" b="1" baseline="0" dirty="0">
                <a:sym typeface="+mn-ea"/>
              </a:rPr>
              <a:t>,</a:t>
            </a:r>
            <a:r>
              <a:rPr lang="ko-KR" altLang="en-US" sz="600" b="1" baseline="0" dirty="0">
                <a:sym typeface="+mn-ea"/>
              </a:rPr>
              <a:t> 왼쪽에서 오른쪽으로 보시면 점점 작은 </a:t>
            </a:r>
            <a:r>
              <a:rPr lang="ko-KR" altLang="en-US" sz="600" b="1" baseline="0" dirty="0" err="1">
                <a:sym typeface="+mn-ea"/>
              </a:rPr>
              <a:t>싸이즈의</a:t>
            </a:r>
            <a:r>
              <a:rPr lang="ko-KR" altLang="en-US" sz="600" b="1" baseline="0" dirty="0">
                <a:sym typeface="+mn-ea"/>
              </a:rPr>
              <a:t> </a:t>
            </a:r>
            <a:r>
              <a:rPr lang="en-US" altLang="ko-KR" sz="600" b="1" baseline="0" dirty="0">
                <a:sym typeface="+mn-ea"/>
              </a:rPr>
              <a:t>LED</a:t>
            </a:r>
            <a:r>
              <a:rPr lang="ko-KR" altLang="en-US" sz="600" b="1" baseline="0" dirty="0">
                <a:sym typeface="+mn-ea"/>
              </a:rPr>
              <a:t>를 사용함으로 밝은 부분과 어두운 부분의 범위를 더 미세하게 구분 </a:t>
            </a:r>
            <a:r>
              <a:rPr lang="ko-KR" altLang="en-US" sz="600" b="1" baseline="0" dirty="0" err="1">
                <a:sym typeface="+mn-ea"/>
              </a:rPr>
              <a:t>되는걸</a:t>
            </a:r>
            <a:r>
              <a:rPr lang="ko-KR" altLang="en-US" sz="600" b="1" baseline="0" dirty="0">
                <a:sym typeface="+mn-ea"/>
              </a:rPr>
              <a:t> 알 수 있습니다</a:t>
            </a:r>
            <a:r>
              <a:rPr lang="en-US" altLang="ko-KR" sz="600" b="1" baseline="0" dirty="0">
                <a:sym typeface="+mn-ea"/>
              </a:rPr>
              <a:t>. </a:t>
            </a:r>
            <a:r>
              <a:rPr lang="ko-KR" altLang="en-US" sz="600" b="1" baseline="0" dirty="0">
                <a:sym typeface="+mn-ea"/>
              </a:rPr>
              <a:t>즉</a:t>
            </a:r>
            <a:r>
              <a:rPr lang="en-US" altLang="ko-KR" sz="600" b="1" baseline="0" dirty="0">
                <a:sym typeface="+mn-ea"/>
              </a:rPr>
              <a:t>, </a:t>
            </a:r>
            <a:r>
              <a:rPr lang="ko-KR" altLang="en-US" sz="600" b="1" baseline="0" dirty="0">
                <a:sym typeface="+mn-ea"/>
              </a:rPr>
              <a:t>우리가 흔히 말하는 </a:t>
            </a:r>
            <a:r>
              <a:rPr lang="en-US" altLang="ko-KR" sz="600" b="1" baseline="0" dirty="0" err="1">
                <a:sym typeface="+mn-ea"/>
              </a:rPr>
              <a:t>hdr</a:t>
            </a:r>
            <a:r>
              <a:rPr lang="en-US" altLang="ko-KR" sz="600" b="1" baseline="0" dirty="0">
                <a:sym typeface="+mn-ea"/>
              </a:rPr>
              <a:t>,</a:t>
            </a:r>
            <a:r>
              <a:rPr lang="ko-KR" altLang="en-US" sz="600" b="1" baseline="0" dirty="0">
                <a:sym typeface="+mn-ea"/>
              </a:rPr>
              <a:t> 쉽게 말해서 </a:t>
            </a:r>
            <a:r>
              <a:rPr lang="ko-KR" altLang="en-US" sz="600" b="1" baseline="0" dirty="0" err="1">
                <a:sym typeface="+mn-ea"/>
              </a:rPr>
              <a:t>콘트라스를</a:t>
            </a:r>
            <a:r>
              <a:rPr lang="ko-KR" altLang="en-US" sz="600" b="1" baseline="0" dirty="0">
                <a:sym typeface="+mn-ea"/>
              </a:rPr>
              <a:t> </a:t>
            </a:r>
            <a:r>
              <a:rPr lang="ko-KR" altLang="en-US" sz="600" b="1" baseline="0" dirty="0" err="1">
                <a:sym typeface="+mn-ea"/>
              </a:rPr>
              <a:t>좋게하여서</a:t>
            </a:r>
            <a:r>
              <a:rPr lang="ko-KR" altLang="en-US" sz="600" b="1" baseline="0" dirty="0">
                <a:sym typeface="+mn-ea"/>
              </a:rPr>
              <a:t> 더 선명한 화질의 </a:t>
            </a:r>
            <a:r>
              <a:rPr lang="en-US" altLang="ko-KR" sz="600" b="1" baseline="0" dirty="0">
                <a:sym typeface="+mn-ea"/>
              </a:rPr>
              <a:t>display</a:t>
            </a:r>
            <a:r>
              <a:rPr lang="ko-KR" altLang="en-US" sz="600" b="1" baseline="0" dirty="0">
                <a:sym typeface="+mn-ea"/>
              </a:rPr>
              <a:t>가 가능합니다</a:t>
            </a:r>
            <a:r>
              <a:rPr lang="en-US" altLang="ko-KR" sz="600" b="1" baseline="0" dirty="0">
                <a:sym typeface="+mn-ea"/>
              </a:rPr>
              <a:t>.</a:t>
            </a:r>
          </a:p>
          <a:p>
            <a:r>
              <a:rPr lang="ko-KR" altLang="en-US" sz="600" b="1" baseline="0" dirty="0">
                <a:sym typeface="+mn-ea"/>
              </a:rPr>
              <a:t>제가 알기로 애플도 올해 나올 신제품인 패드나 노트북들에 상당 부분 </a:t>
            </a:r>
            <a:r>
              <a:rPr lang="en-US" altLang="ko-KR" sz="600" b="1" baseline="0" dirty="0" err="1">
                <a:sym typeface="+mn-ea"/>
              </a:rPr>
              <a:t>mimi</a:t>
            </a:r>
            <a:r>
              <a:rPr lang="en-US" altLang="ko-KR" sz="600" b="1" baseline="0" dirty="0">
                <a:sym typeface="+mn-ea"/>
              </a:rPr>
              <a:t> LED</a:t>
            </a:r>
            <a:r>
              <a:rPr lang="ko-KR" altLang="en-US" sz="600" b="1" baseline="0" dirty="0">
                <a:sym typeface="+mn-ea"/>
              </a:rPr>
              <a:t>를 사용한다고 합니다</a:t>
            </a:r>
            <a:r>
              <a:rPr lang="en-US" altLang="ko-KR" sz="600" b="1" baseline="0" dirty="0">
                <a:sym typeface="+mn-ea"/>
              </a:rPr>
              <a:t>. </a:t>
            </a:r>
            <a:r>
              <a:rPr lang="ko-KR" altLang="en-US" sz="600" b="1" baseline="0" dirty="0">
                <a:sym typeface="+mn-ea"/>
              </a:rPr>
              <a:t>하지만 자연히 가격도 상승하겠죠</a:t>
            </a:r>
            <a:r>
              <a:rPr lang="en-US" altLang="ko-KR" sz="600" b="1" baseline="0" dirty="0">
                <a:sym typeface="+mn-ea"/>
              </a:rPr>
              <a:t>?</a:t>
            </a:r>
          </a:p>
        </p:txBody>
      </p:sp>
    </p:spTree>
    <p:extLst>
      <p:ext uri="{BB962C8B-B14F-4D97-AF65-F5344CB8AC3E}">
        <p14:creationId xmlns:p14="http://schemas.microsoft.com/office/powerpoint/2010/main" val="2167332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Next slide is Characteristics and structures of LCD, OLED and Micro-LEDs </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As you can see, the Micro-LED has excellent contrast ratio, lifespan, response time compared to other technologies, The below represents each structure. As you can see, It is ultimately </a:t>
            </a:r>
            <a:r>
              <a:rPr lang="en-US" altLang="ko-KR" sz="1200" b="1" dirty="0">
                <a:solidFill>
                  <a:srgbClr val="FF0000"/>
                </a:solidFill>
                <a:latin typeface="Arial Black" panose="020B0A04020102020204" pitchFamily="34" charset="0"/>
              </a:rPr>
              <a:t>Small and Simple Structure</a:t>
            </a:r>
            <a:r>
              <a:rPr lang="en-US" altLang="ko-KR" sz="1200" b="1" kern="1200" dirty="0">
                <a:solidFill>
                  <a:schemeClr val="tx1"/>
                </a:solidFill>
                <a:effectLst/>
                <a:latin typeface="+mn-lt"/>
                <a:ea typeface="+mn-ea"/>
                <a:cs typeface="+mn-cs"/>
              </a:rPr>
              <a:t>, so it can be used in curved and transparent products. And cost-saving. However, it is still in an early stage so that it is not enough in technology maturity and too expensive.</a:t>
            </a:r>
            <a:endParaRPr lang="ko-KR" altLang="ko-KR"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在讨论新一代技术中的微型显示器之前，</a:t>
            </a:r>
            <a:br>
              <a:rPr lang="zh-CN" altLang="en-US" sz="800" dirty="0"/>
            </a:br>
            <a:r>
              <a:rPr lang="zh-CN" altLang="en-US" sz="1200" b="0" i="0" kern="1200" dirty="0">
                <a:solidFill>
                  <a:schemeClr val="tx1"/>
                </a:solidFill>
                <a:effectLst/>
                <a:latin typeface="+mn-lt"/>
                <a:ea typeface="+mn-ea"/>
                <a:cs typeface="+mn-cs"/>
              </a:rPr>
              <a:t>下面介绍</a:t>
            </a:r>
            <a:r>
              <a:rPr lang="en-US" altLang="zh-CN" sz="1200" b="0" i="0" kern="1200" dirty="0">
                <a:solidFill>
                  <a:schemeClr val="tx1"/>
                </a:solidFill>
                <a:effectLst/>
                <a:latin typeface="+mn-lt"/>
                <a:ea typeface="+mn-ea"/>
                <a:cs typeface="+mn-cs"/>
              </a:rPr>
              <a:t>LCD</a:t>
            </a:r>
            <a:r>
              <a:rPr lang="zh-CN" altLang="en-US" sz="1200" b="0" i="0" kern="1200" dirty="0">
                <a:solidFill>
                  <a:schemeClr val="tx1"/>
                </a:solidFill>
                <a:effectLst/>
                <a:latin typeface="+mn-lt"/>
                <a:ea typeface="+mn-ea"/>
                <a:cs typeface="+mn-cs"/>
              </a:rPr>
              <a:t>、自发光</a:t>
            </a:r>
            <a:r>
              <a:rPr lang="en-US" altLang="zh-CN" sz="1200" b="0" i="0" kern="1200" dirty="0">
                <a:solidFill>
                  <a:schemeClr val="tx1"/>
                </a:solidFill>
                <a:effectLst/>
                <a:latin typeface="+mn-lt"/>
                <a:ea typeface="+mn-ea"/>
                <a:cs typeface="+mn-cs"/>
              </a:rPr>
              <a:t>OLED</a:t>
            </a:r>
            <a:r>
              <a:rPr lang="zh-CN" altLang="en-US" sz="1200" b="0" i="0" kern="1200" dirty="0">
                <a:solidFill>
                  <a:schemeClr val="tx1"/>
                </a:solidFill>
                <a:effectLst/>
                <a:latin typeface="+mn-lt"/>
                <a:ea typeface="+mn-ea"/>
                <a:cs typeface="+mn-cs"/>
              </a:rPr>
              <a:t>、微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的优点和缺点。</a:t>
            </a:r>
            <a:br>
              <a:rPr lang="zh-CN" altLang="en-US" sz="800" dirty="0"/>
            </a:br>
            <a:r>
              <a:rPr lang="zh-CN" altLang="en-US" sz="1200" b="0" i="0" kern="1200" dirty="0">
                <a:solidFill>
                  <a:schemeClr val="tx1"/>
                </a:solidFill>
                <a:effectLst/>
                <a:latin typeface="+mn-lt"/>
                <a:ea typeface="+mn-ea"/>
                <a:cs typeface="+mn-cs"/>
              </a:rPr>
              <a:t>如您所见，微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与其他技术相比，对比度、寿命、响应速度等非常出色，最终变小，可用于弯曲透明产品。 以下为各结构。 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非常简单，有助于节约成本。但是，由于还处于初期阶段，技术不成熟，存在昂贵的缺点。</a:t>
            </a:r>
            <a:endParaRPr lang="en-US" altLang="ko-KR" sz="600" b="1" baseline="0" dirty="0">
              <a:sym typeface="+mn-ea"/>
            </a:endParaRPr>
          </a:p>
          <a:p>
            <a:r>
              <a:rPr lang="ko-KR" altLang="en-US" sz="600" b="1" baseline="0" dirty="0">
                <a:sym typeface="+mn-ea"/>
              </a:rPr>
              <a:t>그리고</a:t>
            </a:r>
            <a:r>
              <a:rPr lang="en-US" altLang="ko-KR" sz="600" b="1" baseline="0" dirty="0">
                <a:sym typeface="+mn-ea"/>
              </a:rPr>
              <a:t> </a:t>
            </a:r>
            <a:r>
              <a:rPr lang="ko-KR" altLang="en-US" sz="600" b="1" baseline="0" dirty="0">
                <a:sym typeface="+mn-ea"/>
              </a:rPr>
              <a:t>이제부터 차세대 기술인 </a:t>
            </a:r>
            <a:r>
              <a:rPr lang="en-US" altLang="ko-KR" sz="600" b="1" baseline="0" dirty="0">
                <a:sym typeface="+mn-ea"/>
              </a:rPr>
              <a:t>micro-led</a:t>
            </a:r>
            <a:r>
              <a:rPr lang="ko-KR" altLang="en-US" sz="600" b="1" baseline="0" dirty="0">
                <a:sym typeface="+mn-ea"/>
              </a:rPr>
              <a:t>를 이용한 </a:t>
            </a:r>
            <a:r>
              <a:rPr lang="en-US" altLang="ko-KR" sz="600" b="1" baseline="0" dirty="0">
                <a:sym typeface="+mn-ea"/>
              </a:rPr>
              <a:t>Display</a:t>
            </a:r>
            <a:r>
              <a:rPr lang="ko-KR" altLang="en-US" sz="600" b="1" baseline="0" dirty="0">
                <a:sym typeface="+mn-ea"/>
              </a:rPr>
              <a:t>에 대해 말하기 전에</a:t>
            </a:r>
            <a:r>
              <a:rPr lang="en-US" altLang="ko-KR" sz="600" b="1" baseline="0" dirty="0">
                <a:sym typeface="+mn-ea"/>
              </a:rPr>
              <a:t>,,,</a:t>
            </a:r>
            <a:r>
              <a:rPr lang="ko-KR" altLang="en-US" sz="600" b="1" baseline="0" dirty="0">
                <a:sym typeface="+mn-ea"/>
              </a:rPr>
              <a:t> </a:t>
            </a:r>
            <a:r>
              <a:rPr lang="en-US" altLang="ko-KR" sz="600" b="1" baseline="0" dirty="0">
                <a:sym typeface="+mn-ea"/>
              </a:rPr>
              <a:t>LCD, </a:t>
            </a:r>
            <a:r>
              <a:rPr lang="ko-KR" altLang="en-US" sz="600" b="1" baseline="0" dirty="0">
                <a:sym typeface="+mn-ea"/>
              </a:rPr>
              <a:t>자발광을 하는</a:t>
            </a:r>
            <a:r>
              <a:rPr lang="en-US" altLang="ko-KR" sz="600" b="1" baseline="0" dirty="0">
                <a:sym typeface="+mn-ea"/>
              </a:rPr>
              <a:t> OLED </a:t>
            </a:r>
            <a:r>
              <a:rPr lang="ko-KR" altLang="en-US" sz="600" b="1" baseline="0" dirty="0">
                <a:sym typeface="+mn-ea"/>
              </a:rPr>
              <a:t>제품과 그리고 앞으로 차세대 기술인</a:t>
            </a:r>
            <a:r>
              <a:rPr lang="en-US" altLang="ko-KR" sz="600" b="1" baseline="0" dirty="0">
                <a:sym typeface="+mn-ea"/>
              </a:rPr>
              <a:t> Micro-LED</a:t>
            </a:r>
            <a:r>
              <a:rPr lang="ko-KR" altLang="en-US" sz="600" b="1" baseline="0" dirty="0">
                <a:sym typeface="+mn-ea"/>
              </a:rPr>
              <a:t> 에 대해서 간단히 장단점을 말씀 드리겠습니다</a:t>
            </a:r>
            <a:r>
              <a:rPr lang="en-US" altLang="ko-KR" sz="600" b="1" baseline="0" dirty="0">
                <a:sym typeface="+mn-ea"/>
              </a:rPr>
              <a:t>. </a:t>
            </a:r>
            <a:r>
              <a:rPr lang="ko-KR" altLang="en-US" sz="600" b="1" baseline="0" dirty="0">
                <a:sym typeface="+mn-ea"/>
              </a:rPr>
              <a:t>보시는 바와 같이 </a:t>
            </a:r>
            <a:r>
              <a:rPr lang="en-US" altLang="ko-KR" sz="600" b="1" baseline="0" dirty="0" err="1">
                <a:sym typeface="+mn-ea"/>
              </a:rPr>
              <a:t>Mocro</a:t>
            </a:r>
            <a:r>
              <a:rPr lang="en-US" altLang="ko-KR" sz="600" b="1" baseline="0" dirty="0">
                <a:sym typeface="+mn-ea"/>
              </a:rPr>
              <a:t> LED</a:t>
            </a:r>
            <a:r>
              <a:rPr lang="ko-KR" altLang="en-US" sz="600" b="1" baseline="0" dirty="0">
                <a:sym typeface="+mn-ea"/>
              </a:rPr>
              <a:t>는 타 기술과 대비해 </a:t>
            </a:r>
            <a:r>
              <a:rPr lang="ko-KR" altLang="en-US" sz="600" b="1" baseline="0" dirty="0" err="1">
                <a:sym typeface="+mn-ea"/>
              </a:rPr>
              <a:t>명암비</a:t>
            </a:r>
            <a:r>
              <a:rPr lang="en-US" altLang="ko-KR" sz="600" b="1" baseline="0" dirty="0">
                <a:sym typeface="+mn-ea"/>
              </a:rPr>
              <a:t>, </a:t>
            </a:r>
            <a:r>
              <a:rPr lang="ko-KR" altLang="en-US" sz="600" b="1" baseline="0" dirty="0">
                <a:sym typeface="+mn-ea"/>
              </a:rPr>
              <a:t>수명</a:t>
            </a:r>
            <a:r>
              <a:rPr lang="en-US" altLang="ko-KR" sz="600" b="1" baseline="0" dirty="0">
                <a:sym typeface="+mn-ea"/>
              </a:rPr>
              <a:t>, </a:t>
            </a:r>
            <a:r>
              <a:rPr lang="ko-KR" altLang="en-US" sz="600" b="1" baseline="0" dirty="0">
                <a:sym typeface="+mn-ea"/>
              </a:rPr>
              <a:t>반응속도 등등 모든 특성이 우수하고 궁극적으로 작아지다 보니 휘어지고 투명한 제품에 사용이 가능합니다</a:t>
            </a:r>
            <a:r>
              <a:rPr lang="en-US" altLang="ko-KR" sz="600" b="1" baseline="0" dirty="0">
                <a:sym typeface="+mn-ea"/>
              </a:rPr>
              <a:t>. </a:t>
            </a:r>
            <a:r>
              <a:rPr lang="ko-KR" altLang="en-US" sz="600" b="1" baseline="0" dirty="0">
                <a:sym typeface="+mn-ea"/>
              </a:rPr>
              <a:t>그리고 밑에는 각 구조를 나타내는데 </a:t>
            </a:r>
            <a:r>
              <a:rPr lang="en-US" altLang="ko-KR" sz="600" b="1" baseline="0" dirty="0">
                <a:sym typeface="+mn-ea"/>
              </a:rPr>
              <a:t>micro-LED</a:t>
            </a:r>
            <a:r>
              <a:rPr lang="ko-KR" altLang="en-US" sz="600" b="1" baseline="0" dirty="0">
                <a:sym typeface="+mn-ea"/>
              </a:rPr>
              <a:t>의 경우 아주 </a:t>
            </a:r>
            <a:r>
              <a:rPr lang="en-US" altLang="ko-KR" sz="600" b="1" baseline="0" dirty="0">
                <a:sym typeface="+mn-ea"/>
              </a:rPr>
              <a:t>Simple</a:t>
            </a:r>
            <a:r>
              <a:rPr lang="ko-KR" altLang="en-US" sz="600" b="1" baseline="0" dirty="0">
                <a:sym typeface="+mn-ea"/>
              </a:rPr>
              <a:t> 해져서 </a:t>
            </a:r>
            <a:r>
              <a:rPr lang="en-US" altLang="ko-KR" sz="600" b="1" baseline="0" dirty="0">
                <a:sym typeface="+mn-ea"/>
              </a:rPr>
              <a:t>cost-saving</a:t>
            </a:r>
            <a:r>
              <a:rPr lang="ko-KR" altLang="en-US" sz="600" b="1" baseline="0" dirty="0">
                <a:sym typeface="+mn-ea"/>
              </a:rPr>
              <a:t>에</a:t>
            </a:r>
            <a:r>
              <a:rPr lang="en-US" altLang="ko-KR" sz="600" b="1" baseline="0" dirty="0">
                <a:sym typeface="+mn-ea"/>
              </a:rPr>
              <a:t> </a:t>
            </a:r>
            <a:r>
              <a:rPr lang="ko-KR" altLang="en-US" sz="600" b="1" baseline="0" dirty="0">
                <a:sym typeface="+mn-ea"/>
              </a:rPr>
              <a:t>유리합니다</a:t>
            </a:r>
            <a:r>
              <a:rPr lang="en-US" altLang="ko-KR" sz="600" b="1" baseline="0" dirty="0">
                <a:sym typeface="+mn-ea"/>
              </a:rPr>
              <a:t>. </a:t>
            </a:r>
            <a:r>
              <a:rPr lang="ko-KR" altLang="en-US" sz="600" b="1" baseline="0" dirty="0">
                <a:sym typeface="+mn-ea"/>
              </a:rPr>
              <a:t>하지만 아직 초기 단계라 기술 성숙도가 부족하고 비싼 단점이 있습니다</a:t>
            </a:r>
            <a:r>
              <a:rPr lang="en-US" altLang="ko-KR" sz="600" b="1" baseline="0" dirty="0">
                <a:sym typeface="+mn-ea"/>
              </a:rPr>
              <a:t>.</a:t>
            </a:r>
            <a:r>
              <a:rPr lang="ko-KR" altLang="en-US" sz="600" b="1" baseline="0" dirty="0">
                <a:sym typeface="+mn-ea"/>
              </a:rPr>
              <a:t> </a:t>
            </a:r>
            <a:endParaRPr lang="en-US" altLang="ko-KR" sz="600" b="1" baseline="0" dirty="0">
              <a:sym typeface="+mn-ea"/>
            </a:endParaRPr>
          </a:p>
        </p:txBody>
      </p:sp>
    </p:spTree>
    <p:extLst>
      <p:ext uri="{BB962C8B-B14F-4D97-AF65-F5344CB8AC3E}">
        <p14:creationId xmlns:p14="http://schemas.microsoft.com/office/powerpoint/2010/main" val="2995308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Next Micro-LEDs display applications and Patents Evolution over time.</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As you see left, it is expected to be mainly used in premium products like flexible AR, VR gears, smartwatches, TVs, and electric car displays, and although not in here, I am personally looking forward to doing a lot of research in the medical field.</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And below companies are expected to lead in the future. especially Chinese companies are expected more.</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And personally, I think science and technology are a national and economic power in this era. So these days, for example, the U.S. and China are competing in semiconductor field.</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Anyway, especially in case of industries, if patent is analyzed, I think that we can roughly predict the present and future.</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Looking at right of the status of Micro-LED patent publication, we can see that the publication rate has risen sharply in recent years. It is expected to continue to increase over the next few years, and below, you can see that China has applied about 40% as of 2019. Next is Korea and the United States, and China and Taiwan have more than half of the potions. </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as of now, China is most likely to be strong more in the future.</a:t>
            </a:r>
            <a:endParaRPr lang="ko-KR" altLang="ko-KR"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下一个微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显示应用程序和专利的发展历程。</a:t>
            </a:r>
            <a:br>
              <a:rPr lang="zh-CN" altLang="en-US" sz="800" dirty="0"/>
            </a:br>
            <a:r>
              <a:rPr lang="zh-CN" altLang="en-US" sz="1200" b="0" i="0" kern="1200" dirty="0">
                <a:solidFill>
                  <a:schemeClr val="tx1"/>
                </a:solidFill>
                <a:effectLst/>
                <a:latin typeface="+mn-lt"/>
                <a:ea typeface="+mn-ea"/>
                <a:cs typeface="+mn-cs"/>
              </a:rPr>
              <a:t>如左图所示，预计主要适用于柔性</a:t>
            </a:r>
            <a:r>
              <a:rPr lang="en-US" altLang="zh-CN" sz="1200" b="0" i="0" kern="1200" dirty="0">
                <a:solidFill>
                  <a:schemeClr val="tx1"/>
                </a:solidFill>
                <a:effectLst/>
                <a:latin typeface="+mn-lt"/>
                <a:ea typeface="+mn-ea"/>
                <a:cs typeface="+mn-cs"/>
              </a:rPr>
              <a:t>AR</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VR</a:t>
            </a:r>
            <a:r>
              <a:rPr lang="zh-CN" altLang="en-US" sz="1200" b="0" i="0" kern="1200" dirty="0">
                <a:solidFill>
                  <a:schemeClr val="tx1"/>
                </a:solidFill>
                <a:effectLst/>
                <a:latin typeface="+mn-lt"/>
                <a:ea typeface="+mn-ea"/>
                <a:cs typeface="+mn-cs"/>
              </a:rPr>
              <a:t>齿轮、智能手表、电视、电动汽车显示器等高端产品，虽然不是这里，但个人期待在医疗领域进行很多研究。</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另外，从下面来看，预计美国、中国、韩国等地的电子企业将占据主导地位，特别是中国企业将占据主导地位。</a:t>
            </a:r>
            <a:br>
              <a:rPr lang="zh-CN" altLang="en-US" sz="800" dirty="0"/>
            </a:br>
            <a:r>
              <a:rPr lang="zh-CN" altLang="en-US" sz="1200" b="0" i="0" kern="1200" dirty="0">
                <a:solidFill>
                  <a:schemeClr val="tx1"/>
                </a:solidFill>
                <a:effectLst/>
                <a:latin typeface="+mn-lt"/>
                <a:ea typeface="+mn-ea"/>
                <a:cs typeface="+mn-cs"/>
              </a:rPr>
              <a:t>我个人认为科学技术是这个时代的国力和经济力。 因此，最近美国和中国正在半导体、宇宙等领域展开科学技术竞争。</a:t>
            </a:r>
            <a:br>
              <a:rPr lang="zh-CN" altLang="en-US" sz="800" dirty="0"/>
            </a:br>
            <a:r>
              <a:rPr lang="zh-CN" altLang="en-US" sz="1200" b="0" i="0" kern="1200" dirty="0">
                <a:solidFill>
                  <a:schemeClr val="tx1"/>
                </a:solidFill>
                <a:effectLst/>
                <a:latin typeface="+mn-lt"/>
                <a:ea typeface="+mn-ea"/>
                <a:cs typeface="+mn-cs"/>
              </a:rPr>
              <a:t>总之，特别是产业，如果分析专利，可以大致预测现在和将来。</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从</a:t>
            </a:r>
            <a:r>
              <a:rPr lang="en-US" altLang="zh-CN" sz="1200" b="0" i="0" kern="1200" dirty="0">
                <a:solidFill>
                  <a:schemeClr val="tx1"/>
                </a:solidFill>
                <a:effectLst/>
                <a:latin typeface="+mn-lt"/>
                <a:ea typeface="+mn-ea"/>
                <a:cs typeface="+mn-cs"/>
              </a:rPr>
              <a:t>Micro-LED</a:t>
            </a:r>
            <a:r>
              <a:rPr lang="zh-CN" altLang="en-US" sz="1200" b="0" i="0" kern="1200" dirty="0">
                <a:solidFill>
                  <a:schemeClr val="tx1"/>
                </a:solidFill>
                <a:effectLst/>
                <a:latin typeface="+mn-lt"/>
                <a:ea typeface="+mn-ea"/>
                <a:cs typeface="+mn-cs"/>
              </a:rPr>
              <a:t>专利公开的近况来看，近年来公开率急剧上升。 预计今后几年内将持续增加，到</a:t>
            </a:r>
            <a:r>
              <a:rPr lang="en-US" altLang="zh-CN" sz="1200" b="0" i="0" kern="1200" dirty="0">
                <a:solidFill>
                  <a:schemeClr val="tx1"/>
                </a:solidFill>
                <a:effectLst/>
                <a:latin typeface="+mn-lt"/>
                <a:ea typeface="+mn-ea"/>
                <a:cs typeface="+mn-cs"/>
              </a:rPr>
              <a:t>2019</a:t>
            </a:r>
            <a:r>
              <a:rPr lang="zh-CN" altLang="en-US" sz="1200" b="0" i="0" kern="1200" dirty="0">
                <a:solidFill>
                  <a:schemeClr val="tx1"/>
                </a:solidFill>
                <a:effectLst/>
                <a:latin typeface="+mn-lt"/>
                <a:ea typeface="+mn-ea"/>
                <a:cs typeface="+mn-cs"/>
              </a:rPr>
              <a:t>年为止，中国的申请率约为</a:t>
            </a:r>
            <a:r>
              <a:rPr lang="en-US" altLang="zh-CN" sz="1200" b="0" i="0" kern="1200" dirty="0">
                <a:solidFill>
                  <a:schemeClr val="tx1"/>
                </a:solidFill>
                <a:effectLst/>
                <a:latin typeface="+mn-lt"/>
                <a:ea typeface="+mn-ea"/>
                <a:cs typeface="+mn-cs"/>
              </a:rPr>
              <a:t>40%</a:t>
            </a:r>
            <a:r>
              <a:rPr lang="zh-CN" altLang="en-US" sz="1200" b="0" i="0" kern="1200" dirty="0">
                <a:solidFill>
                  <a:schemeClr val="tx1"/>
                </a:solidFill>
                <a:effectLst/>
                <a:latin typeface="+mn-lt"/>
                <a:ea typeface="+mn-ea"/>
                <a:cs typeface="+mn-cs"/>
              </a:rPr>
              <a:t>占据第一位。 其次是韩国、台湾（中国）、美国，中国和台湾占据</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左右。</a:t>
            </a:r>
            <a:br>
              <a:rPr lang="zh-CN" altLang="en-US" sz="800" dirty="0"/>
            </a:br>
            <a:r>
              <a:rPr lang="zh-CN" altLang="en-US" sz="1200" b="0" i="0" kern="1200" dirty="0">
                <a:solidFill>
                  <a:schemeClr val="tx1"/>
                </a:solidFill>
                <a:effectLst/>
                <a:latin typeface="+mn-lt"/>
                <a:ea typeface="+mn-ea"/>
                <a:cs typeface="+mn-cs"/>
              </a:rPr>
              <a:t>目前，预计中国会在微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显示器上占据很大的优势。</a:t>
            </a:r>
            <a:endParaRPr lang="en-US" altLang="ko-KR" sz="600" b="1" baseline="0" dirty="0">
              <a:sym typeface="+mn-ea"/>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여기 왼쪽을 보시면</a:t>
            </a:r>
            <a:r>
              <a:rPr lang="en-US" altLang="ko-KR" sz="600" b="1" baseline="0" dirty="0">
                <a:sym typeface="+mn-ea"/>
              </a:rPr>
              <a:t>, </a:t>
            </a:r>
            <a:r>
              <a:rPr lang="ko-KR" altLang="en-US" sz="600" b="1" baseline="0" dirty="0">
                <a:sym typeface="+mn-ea"/>
              </a:rPr>
              <a:t>주로 프리미엄 제품이나 플렉서블이 가능한 </a:t>
            </a:r>
            <a:r>
              <a:rPr lang="en-US" altLang="ko-KR" sz="600" b="1" baseline="0" dirty="0">
                <a:sym typeface="+mn-ea"/>
              </a:rPr>
              <a:t>AR,VR</a:t>
            </a:r>
            <a:r>
              <a:rPr lang="ko-KR" altLang="en-US" sz="600" b="1" baseline="0" dirty="0">
                <a:sym typeface="+mn-ea"/>
              </a:rPr>
              <a:t> 전용 기어</a:t>
            </a:r>
            <a:r>
              <a:rPr lang="en-US" altLang="ko-KR" sz="600" b="1" baseline="0" dirty="0">
                <a:sym typeface="+mn-ea"/>
              </a:rPr>
              <a:t>, </a:t>
            </a:r>
            <a:r>
              <a:rPr lang="ko-KR" altLang="en-US" sz="600" b="1" baseline="0" dirty="0">
                <a:sym typeface="+mn-ea"/>
              </a:rPr>
              <a:t>스마트와치</a:t>
            </a:r>
            <a:r>
              <a:rPr lang="en-US" altLang="ko-KR" sz="600" b="1" baseline="0" dirty="0">
                <a:sym typeface="+mn-ea"/>
              </a:rPr>
              <a:t>, </a:t>
            </a:r>
            <a:r>
              <a:rPr lang="ko-KR" altLang="en-US" sz="600" b="1" baseline="0" dirty="0">
                <a:sym typeface="+mn-ea"/>
              </a:rPr>
              <a:t>티비</a:t>
            </a:r>
            <a:r>
              <a:rPr lang="en-US" altLang="ko-KR" sz="600" b="1" baseline="0" dirty="0">
                <a:sym typeface="+mn-ea"/>
              </a:rPr>
              <a:t>, </a:t>
            </a:r>
            <a:r>
              <a:rPr lang="ko-KR" altLang="en-US" sz="600" b="1" baseline="0" dirty="0">
                <a:sym typeface="+mn-ea"/>
              </a:rPr>
              <a:t>요즘 핫한 전기 자동차 디스플레이 등등 에 사용 될 것으로 보이고</a:t>
            </a:r>
            <a:r>
              <a:rPr lang="en-US" altLang="ko-KR" sz="600" b="1" baseline="0" dirty="0">
                <a:sym typeface="+mn-ea"/>
              </a:rPr>
              <a:t>,</a:t>
            </a:r>
            <a:r>
              <a:rPr lang="ko-KR" altLang="en-US" sz="600" b="1" baseline="0" dirty="0">
                <a:sym typeface="+mn-ea"/>
              </a:rPr>
              <a:t> 그리고 여기에는 없지만 최근에는 의료분야에 적용하는 연구를 많이 하고 있어서 개인적으로 기대가 큽니다</a:t>
            </a:r>
            <a:r>
              <a:rPr lang="en-US" altLang="ko-KR" sz="600" b="1" baseline="0" dirty="0">
                <a:sym typeface="+mn-ea"/>
              </a:rPr>
              <a:t>.</a:t>
            </a: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그리고 밑에 주도하는 회사들을 보시면 주로 미국과 중국 한국의 전자 회사들이 주도해서 제품을 출시 할 것으로 보이고</a:t>
            </a:r>
            <a:r>
              <a:rPr lang="en-US" altLang="ko-KR" sz="600" b="1" baseline="0" dirty="0">
                <a:sym typeface="+mn-ea"/>
              </a:rPr>
              <a:t>,</a:t>
            </a:r>
            <a:r>
              <a:rPr lang="ko-KR" altLang="en-US" sz="600" b="1" baseline="0" dirty="0">
                <a:sym typeface="+mn-ea"/>
              </a:rPr>
              <a:t> 특히 중국 회사들의 약진이 예상 됩니다</a:t>
            </a:r>
            <a:r>
              <a:rPr lang="en-US" altLang="ko-KR" sz="600" b="1" baseline="0" dirty="0">
                <a:sym typeface="+mn-ea"/>
              </a:rPr>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600" b="1" baseline="0" dirty="0">
              <a:sym typeface="+mn-ea"/>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그리고 개인적으로 요즘 시대는 과학기술이 곧 그 나라의 국력이고</a:t>
            </a:r>
            <a:r>
              <a:rPr lang="en-US" altLang="ko-KR" sz="600" b="1" baseline="0" dirty="0">
                <a:sym typeface="+mn-ea"/>
              </a:rPr>
              <a:t>, </a:t>
            </a:r>
            <a:r>
              <a:rPr lang="ko-KR" altLang="en-US" sz="600" b="1" baseline="0" dirty="0">
                <a:sym typeface="+mn-ea"/>
              </a:rPr>
              <a:t>경제력이라고 생각합니다</a:t>
            </a:r>
            <a:r>
              <a:rPr lang="en-US" altLang="ko-KR" sz="600" b="1" baseline="0" dirty="0">
                <a:sym typeface="+mn-ea"/>
              </a:rPr>
              <a:t>. </a:t>
            </a:r>
            <a:r>
              <a:rPr lang="ko-KR" altLang="en-US" sz="600" b="1" baseline="0" dirty="0">
                <a:sym typeface="+mn-ea"/>
              </a:rPr>
              <a:t>그래서 요즘 미국과 중국이 반도체부터 우주 등등 과학 기술 경쟁을 벌이고 있는 현실이죠</a:t>
            </a:r>
            <a:r>
              <a:rPr lang="en-US" altLang="ko-KR" sz="600" b="1" baseline="0" dirty="0">
                <a:sym typeface="+mn-ea"/>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어쨌든 특히 산업의 경우 특허를 분석하면 현재와 미래의 모습을 대충 예상할 수 있는데요</a:t>
            </a:r>
            <a:r>
              <a:rPr lang="en-US" altLang="ko-KR" sz="600" b="1" baseline="0" dirty="0">
                <a:sym typeface="+mn-ea"/>
              </a:rPr>
              <a:t>.</a:t>
            </a: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최근 </a:t>
            </a:r>
            <a:r>
              <a:rPr lang="en-US" altLang="ko-KR" sz="600" b="1" baseline="0" dirty="0">
                <a:sym typeface="+mn-ea"/>
              </a:rPr>
              <a:t>Micro-LED </a:t>
            </a:r>
            <a:r>
              <a:rPr lang="ko-KR" altLang="en-US" sz="600" b="1" baseline="0" dirty="0">
                <a:sym typeface="+mn-ea"/>
              </a:rPr>
              <a:t>특허 출원 현황을 보면</a:t>
            </a:r>
            <a:r>
              <a:rPr lang="en-US" altLang="ko-KR" sz="600" b="1" baseline="0" dirty="0">
                <a:sym typeface="+mn-ea"/>
              </a:rPr>
              <a:t>, </a:t>
            </a:r>
            <a:r>
              <a:rPr lang="ko-KR" altLang="en-US" sz="600" b="1" baseline="0" dirty="0">
                <a:sym typeface="+mn-ea"/>
              </a:rPr>
              <a:t>최근</a:t>
            </a:r>
            <a:r>
              <a:rPr lang="en-US" altLang="ko-KR" sz="600" b="1" baseline="0" dirty="0">
                <a:sym typeface="+mn-ea"/>
              </a:rPr>
              <a:t> </a:t>
            </a:r>
            <a:r>
              <a:rPr lang="ko-KR" altLang="en-US" sz="600" b="1" baseline="0" dirty="0">
                <a:sym typeface="+mn-ea"/>
              </a:rPr>
              <a:t>몇년간 출원률이 급격히 상승한 걸 알 수 있는데요</a:t>
            </a:r>
            <a:r>
              <a:rPr lang="en-US" altLang="ko-KR" sz="600" b="1" baseline="0" dirty="0">
                <a:sym typeface="+mn-ea"/>
              </a:rPr>
              <a:t>. </a:t>
            </a:r>
            <a:r>
              <a:rPr lang="ko-KR" altLang="en-US" sz="600" b="1" baseline="0" dirty="0">
                <a:sym typeface="+mn-ea"/>
              </a:rPr>
              <a:t>앞으로도 몇년간 계속 증가 할 것으로 예상 되고</a:t>
            </a:r>
            <a:r>
              <a:rPr lang="en-US" altLang="ko-KR" sz="600" b="1" baseline="0" dirty="0">
                <a:sym typeface="+mn-ea"/>
              </a:rPr>
              <a:t>, </a:t>
            </a:r>
            <a:r>
              <a:rPr lang="ko-KR" altLang="en-US" sz="600" b="1" baseline="0" dirty="0">
                <a:sym typeface="+mn-ea"/>
              </a:rPr>
              <a:t>오른쪽을 보시면 </a:t>
            </a:r>
            <a:r>
              <a:rPr lang="en-US" altLang="ko-KR" sz="600" b="1" baseline="0" dirty="0">
                <a:sym typeface="+mn-ea"/>
              </a:rPr>
              <a:t>2019</a:t>
            </a:r>
            <a:r>
              <a:rPr lang="ko-KR" altLang="en-US" sz="600" b="1" baseline="0" dirty="0">
                <a:sym typeface="+mn-ea"/>
              </a:rPr>
              <a:t>년 기준으로 중국이 약 </a:t>
            </a:r>
            <a:r>
              <a:rPr lang="en-US" altLang="ko-KR" sz="600" b="1" baseline="0" dirty="0">
                <a:sym typeface="+mn-ea"/>
              </a:rPr>
              <a:t>40%</a:t>
            </a:r>
            <a:r>
              <a:rPr lang="ko-KR" altLang="en-US" sz="600" b="1" baseline="0" dirty="0">
                <a:sym typeface="+mn-ea"/>
              </a:rPr>
              <a:t>로 제일 많이 출원한 걸 알 수 있습니다</a:t>
            </a:r>
            <a:r>
              <a:rPr lang="en-US" altLang="ko-KR" sz="600" b="1" baseline="0" dirty="0">
                <a:sym typeface="+mn-ea"/>
              </a:rPr>
              <a:t>. </a:t>
            </a:r>
            <a:r>
              <a:rPr lang="ko-KR" altLang="en-US" sz="600" b="1" baseline="0" dirty="0">
                <a:sym typeface="+mn-ea"/>
              </a:rPr>
              <a:t>그 다음이 한국 대만 미국 순이고</a:t>
            </a:r>
            <a:r>
              <a:rPr lang="en-US" altLang="ko-KR" sz="600" b="1" baseline="0" dirty="0">
                <a:sym typeface="+mn-ea"/>
              </a:rPr>
              <a:t>, </a:t>
            </a:r>
            <a:r>
              <a:rPr lang="ko-KR" altLang="en-US" sz="600" b="1" baseline="0" dirty="0">
                <a:sym typeface="+mn-ea"/>
              </a:rPr>
              <a:t>그리고 중국과 대만을 합치면 약 </a:t>
            </a:r>
            <a:r>
              <a:rPr lang="en-US" altLang="ko-KR" sz="600" b="1" baseline="0" dirty="0">
                <a:sym typeface="+mn-ea"/>
              </a:rPr>
              <a:t>60%</a:t>
            </a:r>
            <a:r>
              <a:rPr lang="ko-KR" altLang="en-US" sz="600" b="1" baseline="0" dirty="0">
                <a:sym typeface="+mn-ea"/>
              </a:rPr>
              <a:t>로 반 이상의 포션을 가지기 때문에 현재 기준으로는 </a:t>
            </a:r>
            <a:endParaRPr lang="en-US" altLang="ko-KR" sz="600" b="1" baseline="0" dirty="0">
              <a:sym typeface="+mn-ea"/>
            </a:endParaRPr>
          </a:p>
          <a:p>
            <a:r>
              <a:rPr lang="ko-KR" altLang="en-US" sz="600" b="1" baseline="0" dirty="0">
                <a:sym typeface="+mn-ea"/>
              </a:rPr>
              <a:t>중국이 </a:t>
            </a:r>
            <a:r>
              <a:rPr lang="en-US" altLang="ko-KR" sz="600" b="1" baseline="0" dirty="0">
                <a:sym typeface="+mn-ea"/>
              </a:rPr>
              <a:t>Micro-LED display</a:t>
            </a:r>
            <a:r>
              <a:rPr lang="ko-KR" altLang="en-US" sz="600" b="1" baseline="0" dirty="0">
                <a:sym typeface="+mn-ea"/>
              </a:rPr>
              <a:t>에 대한 패권을 가질 가능성이 가장 높은 것으로 예상이 됩니다</a:t>
            </a:r>
            <a:r>
              <a:rPr lang="en-US" altLang="ko-KR" sz="600" b="1" baseline="0" dirty="0">
                <a:sym typeface="+mn-ea"/>
              </a:rPr>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600" b="1" baseline="0" dirty="0">
              <a:sym typeface="+mn-ea"/>
            </a:endParaRPr>
          </a:p>
        </p:txBody>
      </p:sp>
    </p:spTree>
    <p:extLst>
      <p:ext uri="{BB962C8B-B14F-4D97-AF65-F5344CB8AC3E}">
        <p14:creationId xmlns:p14="http://schemas.microsoft.com/office/powerpoint/2010/main" val="2165123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Next is Breakdown of Patent Families &amp; Why Transfer &amp; Interconnect important.</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Micro-LED's core technologies include EPI growth, Chip, substrate separation, and transfer technology.</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In this regard, we can see that Apple, Google, Sony, Huawei, Samsung LG, and other countries and companies are competing for technology. There is no clear leader yet, so it is too early to determine who will survive in the future.</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And you look at the Breakdown of Patent, half of the patents are related to Transfer &amp; Interconnect and Pixel or display architecture</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Since it is the most important technology for commercialization, especially those related to Transfer &amp; Interconnect seems to be actively researched.</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Thinking about Why Transfer &amp; Interconnect technology is critical, the total yield for producing is usually shown in the figure below.</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As you can see in the table in the transfer of the LED pixel part, This technique is significant because a large quantity is required with more smaller size LED and the current failure rate is about 10%.</a:t>
            </a:r>
            <a:endParaRPr lang="ko-KR" altLang="ko-KR" sz="1200" kern="1200" dirty="0">
              <a:solidFill>
                <a:schemeClr val="tx1"/>
              </a:solidFill>
              <a:effectLst/>
              <a:latin typeface="+mn-lt"/>
              <a:ea typeface="+mn-ea"/>
              <a:cs typeface="+mn-cs"/>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下面是专利家族的细分以及为什么转移和互连很重要。</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的核心技术包括</a:t>
            </a:r>
            <a:r>
              <a:rPr lang="en-US" altLang="zh-CN" sz="1200" b="0" i="0" kern="1200" dirty="0">
                <a:solidFill>
                  <a:schemeClr val="tx1"/>
                </a:solidFill>
                <a:effectLst/>
                <a:latin typeface="+mn-lt"/>
                <a:ea typeface="+mn-ea"/>
                <a:cs typeface="+mn-cs"/>
              </a:rPr>
              <a:t>EPI</a:t>
            </a:r>
            <a:r>
              <a:rPr lang="zh-CN" altLang="en-US" sz="1200" b="0" i="0" kern="1200" dirty="0">
                <a:solidFill>
                  <a:schemeClr val="tx1"/>
                </a:solidFill>
                <a:effectLst/>
                <a:latin typeface="+mn-lt"/>
                <a:ea typeface="+mn-ea"/>
                <a:cs typeface="+mn-cs"/>
              </a:rPr>
              <a:t>增长技术、芯片技术、基板分离技术和传输技术。</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从这一点看，苹果、谷歌、索尼、华为、三星</a:t>
            </a:r>
            <a:r>
              <a:rPr lang="en-US" altLang="zh-CN" sz="1200" b="0" i="0" kern="1200" dirty="0">
                <a:solidFill>
                  <a:schemeClr val="tx1"/>
                </a:solidFill>
                <a:effectLst/>
                <a:latin typeface="+mn-lt"/>
                <a:ea typeface="+mn-ea"/>
                <a:cs typeface="+mn-cs"/>
              </a:rPr>
              <a:t>LG</a:t>
            </a:r>
            <a:r>
              <a:rPr lang="zh-CN" altLang="en-US" sz="1200" b="0" i="0" kern="1200" dirty="0">
                <a:solidFill>
                  <a:schemeClr val="tx1"/>
                </a:solidFill>
                <a:effectLst/>
                <a:latin typeface="+mn-lt"/>
                <a:ea typeface="+mn-ea"/>
                <a:cs typeface="+mn-cs"/>
              </a:rPr>
              <a:t>等国家和企业正在展开技术竞争。 因为还没有明确的领头公司，所以现在决定谁会留到最后还为时过早。</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另外，从专利家族的细分来看，一半的专利与</a:t>
            </a:r>
            <a:r>
              <a:rPr lang="en-US" altLang="zh-CN" sz="1200" b="0" i="0" kern="1200" dirty="0">
                <a:solidFill>
                  <a:schemeClr val="tx1"/>
                </a:solidFill>
                <a:effectLst/>
                <a:latin typeface="+mn-lt"/>
                <a:ea typeface="+mn-ea"/>
                <a:cs typeface="+mn-cs"/>
              </a:rPr>
              <a:t>Transfer &amp; Interconnect</a:t>
            </a:r>
            <a:r>
              <a:rPr lang="zh-CN" altLang="en-US" sz="1200" b="0" i="0" kern="1200" dirty="0">
                <a:solidFill>
                  <a:schemeClr val="tx1"/>
                </a:solidFill>
                <a:effectLst/>
                <a:latin typeface="+mn-lt"/>
                <a:ea typeface="+mn-ea"/>
                <a:cs typeface="+mn-cs"/>
              </a:rPr>
              <a:t>、像素或显示器架构有关，特别是</a:t>
            </a:r>
            <a:r>
              <a:rPr lang="en-US" altLang="zh-CN" sz="1200" b="0" i="0" kern="1200" dirty="0">
                <a:solidFill>
                  <a:schemeClr val="tx1"/>
                </a:solidFill>
                <a:effectLst/>
                <a:latin typeface="+mn-lt"/>
                <a:ea typeface="+mn-ea"/>
                <a:cs typeface="+mn-cs"/>
              </a:rPr>
              <a:t>Transfer &amp; Interconnect</a:t>
            </a:r>
            <a:r>
              <a:rPr lang="zh-CN" altLang="en-US" sz="1200" b="0" i="0" kern="1200" dirty="0">
                <a:solidFill>
                  <a:schemeClr val="tx1"/>
                </a:solidFill>
                <a:effectLst/>
                <a:latin typeface="+mn-lt"/>
                <a:ea typeface="+mn-ea"/>
                <a:cs typeface="+mn-cs"/>
              </a:rPr>
              <a:t>是最重要的商业化技术，因此似乎正在积极研究。</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考虑到传输和互连技术为什么重要，生产总产量通常如下图所示。</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如 </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像素部的传送表所示，由于需要大量的处理，因此该技术非常重要。 更为重要的是，目前的故障率约为</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a:t>
            </a:r>
            <a:endParaRPr lang="en-US" altLang="ko-KR" sz="600" b="1" baseline="0" dirty="0">
              <a:sym typeface="+mn-ea"/>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다음은 </a:t>
            </a:r>
            <a:r>
              <a:rPr lang="en-US" altLang="ko-KR" sz="700" b="1" dirty="0">
                <a:latin typeface="Arial" panose="020B0604020202020204" pitchFamily="34" charset="0"/>
                <a:cs typeface="Arial" panose="020B0604020202020204" pitchFamily="34" charset="0"/>
                <a:sym typeface="+mn-ea"/>
              </a:rPr>
              <a:t>Breakdown of Patent Families &amp;</a:t>
            </a:r>
            <a:r>
              <a:rPr lang="en-US" altLang="ko-KR" sz="700" b="1" dirty="0">
                <a:latin typeface="Arial" panose="020B0604020202020204" pitchFamily="34" charset="0"/>
                <a:cs typeface="Arial" panose="020B0604020202020204" pitchFamily="34" charset="0"/>
              </a:rPr>
              <a:t> </a:t>
            </a:r>
            <a:r>
              <a:rPr lang="en-US" altLang="ko-KR" sz="700" b="1" dirty="0">
                <a:latin typeface="Arial" panose="020B0604020202020204" pitchFamily="34" charset="0"/>
                <a:cs typeface="Arial" panose="020B0604020202020204" pitchFamily="34" charset="0"/>
                <a:sym typeface="+mn-ea"/>
              </a:rPr>
              <a:t>Why Transfer &amp; Interconnect important </a:t>
            </a:r>
            <a:r>
              <a:rPr lang="ko-KR" altLang="en-US" sz="700" b="1" dirty="0">
                <a:latin typeface="Arial" panose="020B0604020202020204" pitchFamily="34" charset="0"/>
                <a:cs typeface="Arial" panose="020B0604020202020204" pitchFamily="34" charset="0"/>
                <a:sym typeface="+mn-ea"/>
              </a:rPr>
              <a:t>입니다</a:t>
            </a:r>
            <a:r>
              <a:rPr lang="en-US" altLang="ko-KR" sz="600" b="1" baseline="0" dirty="0">
                <a:sym typeface="+mn-ea"/>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600" b="1" baseline="0" dirty="0">
                <a:sym typeface="+mn-ea"/>
              </a:rPr>
              <a:t>Micro-LED</a:t>
            </a:r>
            <a:r>
              <a:rPr lang="ko-KR" altLang="en-US" sz="600" b="1" baseline="0" dirty="0">
                <a:sym typeface="+mn-ea"/>
              </a:rPr>
              <a:t>의 핵심 기술은 </a:t>
            </a:r>
            <a:r>
              <a:rPr lang="en-US" altLang="ko-KR" sz="600" b="1" baseline="0" dirty="0">
                <a:sym typeface="+mn-ea"/>
              </a:rPr>
              <a:t>EPI </a:t>
            </a:r>
            <a:r>
              <a:rPr lang="ko-KR" altLang="en-US" sz="600" b="1" baseline="0" dirty="0">
                <a:sym typeface="+mn-ea"/>
              </a:rPr>
              <a:t>성장 기술</a:t>
            </a:r>
            <a:r>
              <a:rPr lang="en-US" altLang="ko-KR" sz="600" b="1" baseline="0" dirty="0">
                <a:sym typeface="+mn-ea"/>
              </a:rPr>
              <a:t>, Chip </a:t>
            </a:r>
            <a:r>
              <a:rPr lang="ko-KR" altLang="en-US" sz="600" b="1" baseline="0" dirty="0">
                <a:sym typeface="+mn-ea"/>
              </a:rPr>
              <a:t>기술</a:t>
            </a:r>
            <a:r>
              <a:rPr lang="en-US" altLang="ko-KR" sz="600" b="1" baseline="0" dirty="0">
                <a:sym typeface="+mn-ea"/>
              </a:rPr>
              <a:t>, </a:t>
            </a:r>
            <a:r>
              <a:rPr lang="ko-KR" altLang="en-US" sz="600" b="1" baseline="0" dirty="0">
                <a:sym typeface="+mn-ea"/>
              </a:rPr>
              <a:t>기판 분리기술</a:t>
            </a:r>
            <a:r>
              <a:rPr lang="en-US" altLang="ko-KR" sz="600" b="1" baseline="0" dirty="0">
                <a:sym typeface="+mn-ea"/>
              </a:rPr>
              <a:t>, </a:t>
            </a:r>
            <a:r>
              <a:rPr lang="ko-KR" altLang="en-US" sz="600" b="1" baseline="0" dirty="0">
                <a:sym typeface="+mn-ea"/>
              </a:rPr>
              <a:t>전사 기술등이 있습니다</a:t>
            </a:r>
            <a:r>
              <a:rPr lang="en-US" altLang="ko-KR" sz="600" b="1" baseline="0" dirty="0">
                <a:sym typeface="+mn-ea"/>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sz="600" b="1" baseline="0" dirty="0">
                <a:sym typeface="+mn-ea"/>
              </a:rPr>
              <a:t>이것과 관련하여 애플</a:t>
            </a:r>
            <a:r>
              <a:rPr lang="en-US" altLang="ko-KR" sz="600" b="1" baseline="0" dirty="0">
                <a:sym typeface="+mn-ea"/>
              </a:rPr>
              <a:t>, </a:t>
            </a:r>
            <a:r>
              <a:rPr lang="ko-KR" altLang="en-US" sz="600" b="1" baseline="0" dirty="0">
                <a:sym typeface="+mn-ea"/>
              </a:rPr>
              <a:t>구글</a:t>
            </a:r>
            <a:r>
              <a:rPr lang="en-US" altLang="ko-KR" sz="600" b="1" baseline="0" dirty="0">
                <a:sym typeface="+mn-ea"/>
              </a:rPr>
              <a:t>, </a:t>
            </a:r>
            <a:r>
              <a:rPr lang="ko-KR" altLang="en-US" sz="600" b="1" baseline="0" dirty="0">
                <a:sym typeface="+mn-ea"/>
              </a:rPr>
              <a:t>쏘니</a:t>
            </a:r>
            <a:r>
              <a:rPr lang="en-US" altLang="ko-KR" sz="600" b="1" baseline="0" dirty="0">
                <a:sym typeface="+mn-ea"/>
              </a:rPr>
              <a:t>, </a:t>
            </a:r>
            <a:r>
              <a:rPr lang="ko-KR" altLang="en-US" sz="600" b="1" baseline="0" dirty="0">
                <a:sym typeface="+mn-ea"/>
              </a:rPr>
              <a:t>화웨이</a:t>
            </a:r>
            <a:r>
              <a:rPr lang="en-US" altLang="ko-KR" sz="600" b="1" baseline="0" dirty="0">
                <a:sym typeface="+mn-ea"/>
              </a:rPr>
              <a:t>, </a:t>
            </a:r>
            <a:r>
              <a:rPr lang="ko-KR" altLang="en-US" sz="600" b="1" baseline="0" dirty="0">
                <a:sym typeface="+mn-ea"/>
              </a:rPr>
              <a:t>삼성 엘지 등등 여러 나라 및 회사들이 기술 경쟁을 벌이는 것을 알 수 있습니다</a:t>
            </a:r>
            <a:r>
              <a:rPr lang="en-US" altLang="ko-KR" sz="600" b="1" baseline="0" dirty="0">
                <a:sym typeface="+mn-ea"/>
              </a:rPr>
              <a:t>. </a:t>
            </a:r>
            <a:r>
              <a:rPr lang="ko-KR" altLang="en-US" sz="600" b="1" baseline="0" dirty="0">
                <a:sym typeface="+mn-ea"/>
              </a:rPr>
              <a:t>아직까지 명확한 선두 회사는 없어서 미래에 누가 살아 남을지 아직 판단 하기는 이릅니다</a:t>
            </a:r>
            <a:r>
              <a:rPr lang="en-US" altLang="ko-KR" sz="600" b="1" baseline="0" dirty="0">
                <a:sym typeface="+mn-ea"/>
              </a:rPr>
              <a:t>. </a:t>
            </a:r>
            <a:r>
              <a:rPr lang="ko-KR" altLang="en-US" sz="600" b="1" baseline="0" dirty="0">
                <a:latin typeface="Arial" panose="020B0604020202020204" pitchFamily="34" charset="0"/>
                <a:cs typeface="Arial" panose="020B0604020202020204" pitchFamily="34" charset="0"/>
                <a:sym typeface="+mn-ea"/>
              </a:rPr>
              <a:t>그리고 </a:t>
            </a:r>
            <a:r>
              <a:rPr lang="en-US" altLang="ko-KR" sz="600" b="1" dirty="0">
                <a:latin typeface="Arial" panose="020B0604020202020204" pitchFamily="34" charset="0"/>
                <a:cs typeface="Arial" panose="020B0604020202020204" pitchFamily="34" charset="0"/>
                <a:sym typeface="+mn-ea"/>
              </a:rPr>
              <a:t>Breakdown of Patent Families</a:t>
            </a:r>
            <a:r>
              <a:rPr lang="ko-KR" altLang="en-US" sz="600" b="1" dirty="0">
                <a:latin typeface="Arial" panose="020B0604020202020204" pitchFamily="34" charset="0"/>
                <a:cs typeface="Arial" panose="020B0604020202020204" pitchFamily="34" charset="0"/>
                <a:sym typeface="+mn-ea"/>
              </a:rPr>
              <a:t>를 보시면</a:t>
            </a:r>
            <a:r>
              <a:rPr lang="ko-KR" altLang="en-US" sz="600" b="1" baseline="0"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Transfer</a:t>
            </a:r>
            <a:r>
              <a:rPr lang="ko-KR" altLang="en-US" sz="800" b="1"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&amp; Interconnect and</a:t>
            </a:r>
            <a:r>
              <a:rPr lang="ko-KR" altLang="en-US" sz="800" b="1"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Pixel or</a:t>
            </a:r>
            <a:r>
              <a:rPr lang="ko-KR" altLang="en-US" sz="800" b="1"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display</a:t>
            </a:r>
            <a:r>
              <a:rPr lang="ko-KR" altLang="en-US" sz="800" b="1"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architecture </a:t>
            </a:r>
            <a:r>
              <a:rPr lang="ko-KR" altLang="en-US" sz="800" b="1" dirty="0">
                <a:latin typeface="Arial" panose="020B0604020202020204" pitchFamily="34" charset="0"/>
                <a:cs typeface="Arial" panose="020B0604020202020204" pitchFamily="34" charset="0"/>
                <a:sym typeface="+mn-ea"/>
              </a:rPr>
              <a:t>관련 특허가 절반이고</a:t>
            </a:r>
            <a:r>
              <a:rPr lang="en-US" altLang="ko-KR" sz="800" b="1" dirty="0">
                <a:latin typeface="Arial" panose="020B0604020202020204" pitchFamily="34" charset="0"/>
                <a:cs typeface="Arial" panose="020B0604020202020204" pitchFamily="34" charset="0"/>
                <a:sym typeface="+mn-ea"/>
              </a:rPr>
              <a:t>, </a:t>
            </a:r>
            <a:r>
              <a:rPr lang="ko-KR" altLang="en-US" sz="800" b="1" dirty="0">
                <a:latin typeface="Arial" panose="020B0604020202020204" pitchFamily="34" charset="0"/>
                <a:cs typeface="Arial" panose="020B0604020202020204" pitchFamily="34" charset="0"/>
                <a:sym typeface="+mn-ea"/>
              </a:rPr>
              <a:t>특히 </a:t>
            </a:r>
            <a:r>
              <a:rPr lang="en-US" altLang="ko-KR" sz="800" b="1" dirty="0">
                <a:solidFill>
                  <a:srgbClr val="FF0000"/>
                </a:solidFill>
                <a:latin typeface="Arial" panose="020B0604020202020204" pitchFamily="34" charset="0"/>
                <a:cs typeface="Arial" panose="020B0604020202020204" pitchFamily="34" charset="0"/>
                <a:sym typeface="+mn-ea"/>
              </a:rPr>
              <a:t>Transfer</a:t>
            </a:r>
            <a:r>
              <a:rPr lang="ko-KR" altLang="en-US" sz="800" b="1" dirty="0">
                <a:solidFill>
                  <a:srgbClr val="FF0000"/>
                </a:solidFill>
                <a:latin typeface="Arial" panose="020B0604020202020204" pitchFamily="34" charset="0"/>
                <a:cs typeface="Arial" panose="020B0604020202020204" pitchFamily="34" charset="0"/>
                <a:sym typeface="+mn-ea"/>
              </a:rPr>
              <a:t> </a:t>
            </a:r>
            <a:r>
              <a:rPr lang="en-US" altLang="ko-KR" sz="800" b="1" dirty="0">
                <a:solidFill>
                  <a:srgbClr val="FF0000"/>
                </a:solidFill>
                <a:latin typeface="Arial" panose="020B0604020202020204" pitchFamily="34" charset="0"/>
                <a:cs typeface="Arial" panose="020B0604020202020204" pitchFamily="34" charset="0"/>
                <a:sym typeface="+mn-ea"/>
              </a:rPr>
              <a:t>&amp; Interconnect </a:t>
            </a:r>
            <a:r>
              <a:rPr lang="ko-KR" altLang="en-US" sz="800" b="1" dirty="0">
                <a:solidFill>
                  <a:srgbClr val="FF0000"/>
                </a:solidFill>
                <a:latin typeface="Arial" panose="020B0604020202020204" pitchFamily="34" charset="0"/>
                <a:cs typeface="Arial" panose="020B0604020202020204" pitchFamily="34" charset="0"/>
                <a:sym typeface="+mn-ea"/>
              </a:rPr>
              <a:t>관련 특허는 </a:t>
            </a:r>
            <a:endParaRPr lang="en-US" altLang="ko-KR" sz="800" b="1" dirty="0">
              <a:solidFill>
                <a:srgbClr val="FF0000"/>
              </a:solidFill>
              <a:latin typeface="Arial" panose="020B0604020202020204" pitchFamily="34" charset="0"/>
              <a:cs typeface="Arial" panose="020B0604020202020204" pitchFamily="34" charset="0"/>
              <a:sym typeface="+mn-ea"/>
            </a:endParaRPr>
          </a:p>
          <a:p>
            <a:r>
              <a:rPr lang="ko-KR" altLang="en-US" sz="800" b="1" dirty="0">
                <a:solidFill>
                  <a:srgbClr val="FF0000"/>
                </a:solidFill>
                <a:latin typeface="Arial" panose="020B0604020202020204" pitchFamily="34" charset="0"/>
                <a:cs typeface="Arial" panose="020B0604020202020204" pitchFamily="34" charset="0"/>
                <a:sym typeface="+mn-ea"/>
              </a:rPr>
              <a:t>상용화를 위해 가장 중요한 기술이라 활발하게 연구가 이루어 지는것으로 보입니다</a:t>
            </a:r>
            <a:r>
              <a:rPr lang="en-US" altLang="ko-KR" sz="800" b="1" dirty="0">
                <a:solidFill>
                  <a:srgbClr val="FF0000"/>
                </a:solidFill>
                <a:latin typeface="Arial" panose="020B0604020202020204" pitchFamily="34" charset="0"/>
                <a:cs typeface="Arial" panose="020B0604020202020204" pitchFamily="34" charset="0"/>
                <a:sym typeface="+mn-ea"/>
              </a:rPr>
              <a:t>. </a:t>
            </a:r>
          </a:p>
          <a:p>
            <a:r>
              <a:rPr lang="ko-KR" altLang="en-US" sz="600" b="1" baseline="0" dirty="0">
                <a:sym typeface="+mn-ea"/>
              </a:rPr>
              <a:t>왜 </a:t>
            </a:r>
            <a:r>
              <a:rPr lang="en-US" altLang="ko-KR" sz="800" b="1" dirty="0">
                <a:latin typeface="Arial" panose="020B0604020202020204" pitchFamily="34" charset="0"/>
                <a:cs typeface="Arial" panose="020B0604020202020204" pitchFamily="34" charset="0"/>
                <a:sym typeface="+mn-ea"/>
              </a:rPr>
              <a:t>Transfer &amp; Interconnect </a:t>
            </a:r>
            <a:r>
              <a:rPr lang="ko-KR" altLang="en-US" sz="800" b="1" dirty="0">
                <a:latin typeface="Arial" panose="020B0604020202020204" pitchFamily="34" charset="0"/>
                <a:cs typeface="Arial" panose="020B0604020202020204" pitchFamily="34" charset="0"/>
                <a:sym typeface="+mn-ea"/>
              </a:rPr>
              <a:t>기술이 중요한지는</a:t>
            </a:r>
            <a:r>
              <a:rPr lang="en-US" altLang="ko-KR" sz="800" b="1" dirty="0">
                <a:latin typeface="Arial" panose="020B0604020202020204" pitchFamily="34" charset="0"/>
                <a:cs typeface="Arial" panose="020B0604020202020204" pitchFamily="34" charset="0"/>
                <a:sym typeface="+mn-ea"/>
              </a:rPr>
              <a:t>, </a:t>
            </a:r>
            <a:r>
              <a:rPr lang="ko-KR" altLang="en-US" sz="800" b="1" dirty="0">
                <a:latin typeface="Arial" panose="020B0604020202020204" pitchFamily="34" charset="0"/>
                <a:cs typeface="Arial" panose="020B0604020202020204" pitchFamily="34" charset="0"/>
                <a:sym typeface="+mn-ea"/>
              </a:rPr>
              <a:t>보통 </a:t>
            </a:r>
            <a:r>
              <a:rPr lang="en-US" altLang="ko-KR" sz="800" b="1" dirty="0">
                <a:latin typeface="Arial" panose="020B0604020202020204" pitchFamily="34" charset="0"/>
                <a:cs typeface="Arial" panose="020B0604020202020204" pitchFamily="34" charset="0"/>
                <a:sym typeface="+mn-ea"/>
              </a:rPr>
              <a:t>display</a:t>
            </a:r>
            <a:r>
              <a:rPr lang="ko-KR" altLang="en-US" sz="800" b="1" dirty="0">
                <a:latin typeface="Arial" panose="020B0604020202020204" pitchFamily="34" charset="0"/>
                <a:cs typeface="Arial" panose="020B0604020202020204" pitchFamily="34" charset="0"/>
                <a:sym typeface="+mn-ea"/>
              </a:rPr>
              <a:t>를 제작하기 위한 총 수율은 아래 그림과 같은데</a:t>
            </a:r>
            <a:r>
              <a:rPr lang="en-US" altLang="ko-KR" sz="800" b="1" dirty="0">
                <a:latin typeface="Arial" panose="020B0604020202020204" pitchFamily="34" charset="0"/>
                <a:cs typeface="Arial" panose="020B0604020202020204" pitchFamily="34" charset="0"/>
                <a:sym typeface="+mn-ea"/>
              </a:rPr>
              <a:t>, </a:t>
            </a:r>
          </a:p>
          <a:p>
            <a:r>
              <a:rPr lang="en-US" altLang="ko-KR" sz="800" b="1" dirty="0">
                <a:latin typeface="Arial" panose="020B0604020202020204" pitchFamily="34" charset="0"/>
                <a:cs typeface="Arial" panose="020B0604020202020204" pitchFamily="34" charset="0"/>
                <a:sym typeface="+mn-ea"/>
              </a:rPr>
              <a:t>LED</a:t>
            </a:r>
            <a:r>
              <a:rPr lang="ko-KR" altLang="en-US" sz="800" b="1" dirty="0">
                <a:latin typeface="Arial" panose="020B0604020202020204" pitchFamily="34" charset="0"/>
                <a:cs typeface="Arial" panose="020B0604020202020204" pitchFamily="34" charset="0"/>
                <a:sym typeface="+mn-ea"/>
              </a:rPr>
              <a:t> </a:t>
            </a:r>
            <a:r>
              <a:rPr lang="en-US" altLang="ko-KR" sz="800" b="1" dirty="0">
                <a:latin typeface="Arial" panose="020B0604020202020204" pitchFamily="34" charset="0"/>
                <a:cs typeface="Arial" panose="020B0604020202020204" pitchFamily="34" charset="0"/>
                <a:sym typeface="+mn-ea"/>
              </a:rPr>
              <a:t>pixel</a:t>
            </a:r>
            <a:r>
              <a:rPr lang="ko-KR" altLang="en-US" sz="800" b="1" dirty="0">
                <a:latin typeface="Arial" panose="020B0604020202020204" pitchFamily="34" charset="0"/>
                <a:cs typeface="Arial" panose="020B0604020202020204" pitchFamily="34" charset="0"/>
                <a:sym typeface="+mn-ea"/>
              </a:rPr>
              <a:t> 부분의 </a:t>
            </a:r>
            <a:r>
              <a:rPr lang="en-US" altLang="ko-KR" sz="800" b="1" dirty="0">
                <a:latin typeface="Arial" panose="020B0604020202020204" pitchFamily="34" charset="0"/>
                <a:cs typeface="Arial" panose="020B0604020202020204" pitchFamily="34" charset="0"/>
                <a:sym typeface="+mn-ea"/>
              </a:rPr>
              <a:t>transfer</a:t>
            </a:r>
            <a:r>
              <a:rPr lang="ko-KR" altLang="en-US" sz="800" b="1" dirty="0">
                <a:latin typeface="Arial" panose="020B0604020202020204" pitchFamily="34" charset="0"/>
                <a:cs typeface="Arial" panose="020B0604020202020204" pitchFamily="34" charset="0"/>
                <a:sym typeface="+mn-ea"/>
              </a:rPr>
              <a:t>에서 표와 같이 많은 수량이 필요하기 때문에 이 기술이 중요하다</a:t>
            </a:r>
            <a:r>
              <a:rPr lang="en-US" altLang="ko-KR" sz="800" b="1" dirty="0">
                <a:latin typeface="Arial" panose="020B0604020202020204" pitchFamily="34" charset="0"/>
                <a:cs typeface="Arial" panose="020B0604020202020204" pitchFamily="34" charset="0"/>
                <a:sym typeface="+mn-ea"/>
              </a:rPr>
              <a:t>. </a:t>
            </a:r>
            <a:r>
              <a:rPr lang="ko-KR" altLang="en-US" sz="800" b="1" dirty="0">
                <a:latin typeface="Arial" panose="020B0604020202020204" pitchFamily="34" charset="0"/>
                <a:cs typeface="Arial" panose="020B0604020202020204" pitchFamily="34" charset="0"/>
                <a:sym typeface="+mn-ea"/>
              </a:rPr>
              <a:t>그리고 현재 </a:t>
            </a:r>
            <a:r>
              <a:rPr lang="en-US" altLang="ko-KR" sz="800" b="1" dirty="0">
                <a:latin typeface="Arial" panose="020B0604020202020204" pitchFamily="34" charset="0"/>
                <a:cs typeface="Arial" panose="020B0604020202020204" pitchFamily="34" charset="0"/>
                <a:sym typeface="+mn-ea"/>
              </a:rPr>
              <a:t>fail rate</a:t>
            </a:r>
            <a:r>
              <a:rPr lang="ko-KR" altLang="en-US" sz="800" b="1" dirty="0">
                <a:latin typeface="Arial" panose="020B0604020202020204" pitchFamily="34" charset="0"/>
                <a:cs typeface="Arial" panose="020B0604020202020204" pitchFamily="34" charset="0"/>
                <a:sym typeface="+mn-ea"/>
              </a:rPr>
              <a:t>가 약 </a:t>
            </a:r>
            <a:r>
              <a:rPr lang="en-US" altLang="ko-KR" sz="800" b="1" dirty="0">
                <a:latin typeface="Arial" panose="020B0604020202020204" pitchFamily="34" charset="0"/>
                <a:cs typeface="Arial" panose="020B0604020202020204" pitchFamily="34" charset="0"/>
                <a:sym typeface="+mn-ea"/>
              </a:rPr>
              <a:t>10%</a:t>
            </a:r>
            <a:r>
              <a:rPr lang="ko-KR" altLang="en-US" sz="800" b="1" dirty="0">
                <a:latin typeface="Arial" panose="020B0604020202020204" pitchFamily="34" charset="0"/>
                <a:cs typeface="Arial" panose="020B0604020202020204" pitchFamily="34" charset="0"/>
                <a:sym typeface="+mn-ea"/>
              </a:rPr>
              <a:t>이기 때문에 이 기술의 중요성은 더 크다</a:t>
            </a:r>
            <a:r>
              <a:rPr lang="en-US" altLang="ko-KR" sz="800" b="1" dirty="0">
                <a:latin typeface="Arial" panose="020B0604020202020204" pitchFamily="34" charset="0"/>
                <a:cs typeface="Arial" panose="020B0604020202020204" pitchFamily="34" charset="0"/>
                <a:sym typeface="+mn-ea"/>
              </a:rPr>
              <a:t>.</a:t>
            </a:r>
            <a:endParaRPr lang="en-US" altLang="ko-KR" sz="800" b="1" dirty="0">
              <a:solidFill>
                <a:srgbClr val="FF0000"/>
              </a:solidFill>
              <a:latin typeface="Arial" panose="020B0604020202020204" pitchFamily="34" charset="0"/>
              <a:cs typeface="Arial" panose="020B0604020202020204" pitchFamily="34" charset="0"/>
              <a:sym typeface="+mn-ea"/>
            </a:endParaRPr>
          </a:p>
          <a:p>
            <a:endParaRPr lang="en-US" altLang="ko-KR" sz="600" b="1" baseline="0" dirty="0">
              <a:sym typeface="+mn-ea"/>
            </a:endParaRPr>
          </a:p>
        </p:txBody>
      </p:sp>
      <p:sp>
        <p:nvSpPr>
          <p:cNvPr id="4" name="슬라이드 번호 개체 틀 3"/>
          <p:cNvSpPr>
            <a:spLocks noGrp="1"/>
          </p:cNvSpPr>
          <p:nvPr>
            <p:ph type="sldNum" sz="quarter" idx="10"/>
          </p:nvPr>
        </p:nvSpPr>
        <p:spPr/>
        <p:txBody>
          <a:bodyPr/>
          <a:lstStyle/>
          <a:p>
            <a:fld id="{500BCCC3-D30C-4D5E-B091-0E3E6DC05909}" type="slidenum">
              <a:rPr lang="ko-KR" altLang="en-US" smtClean="0"/>
              <a:t>7</a:t>
            </a:fld>
            <a:endParaRPr lang="ko-KR" altLang="en-US"/>
          </a:p>
        </p:txBody>
      </p:sp>
    </p:spTree>
    <p:extLst>
      <p:ext uri="{BB962C8B-B14F-4D97-AF65-F5344CB8AC3E}">
        <p14:creationId xmlns:p14="http://schemas.microsoft.com/office/powerpoint/2010/main" val="267060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Next, As you look at the table, there are various transfer methods such as ~~~ for characteristics.</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Among them, the best technique for commercialization are Elastomer and Electrostatic techniques of Pick and Place type.</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Elastomer uses the Van der Waals force of PDMS stamp, which is inexpensive and can be used repeatedly.</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However, it is difficult to apply to a large area and to reuse stamps due to contamination of PDMS. And it takes for a long time to process.</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Electrostatic can be selectively transferred, but due to MEMS technology, the price is very high and has durability issue.</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Laser also has an advantage of </a:t>
            </a:r>
            <a:r>
              <a:rPr lang="en-US" altLang="ko-KR" sz="1200" b="1" kern="1200" dirty="0" err="1">
                <a:solidFill>
                  <a:schemeClr val="tx1"/>
                </a:solidFill>
                <a:effectLst/>
                <a:latin typeface="+mn-lt"/>
                <a:ea typeface="+mn-ea"/>
                <a:cs typeface="+mn-cs"/>
              </a:rPr>
              <a:t>appling</a:t>
            </a:r>
            <a:r>
              <a:rPr lang="en-US" altLang="ko-KR" sz="1200" b="1" kern="1200" dirty="0">
                <a:solidFill>
                  <a:schemeClr val="tx1"/>
                </a:solidFill>
                <a:effectLst/>
                <a:latin typeface="+mn-lt"/>
                <a:ea typeface="+mn-ea"/>
                <a:cs typeface="+mn-cs"/>
              </a:rPr>
              <a:t> to a large area for a short time and the repair process due to its high selectivity. However, the position of the chip can change when being transferred.</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Other techniques are also good method for transfer.</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So far, Elastomer and Electrostatic seems better, but it will be hard to commercialize in the near future, especially because there is a low yield and no repair process in regard to about 10% errors. </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the advantages and disadvantages of each technology are clear, so it is still unknown who will be selected next technology.</a:t>
            </a:r>
            <a:endParaRPr lang="ko-KR" altLang="ko-KR" sz="120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接下来，我们分析了</a:t>
            </a:r>
            <a:r>
              <a:rPr lang="en-US" altLang="zh-CN" sz="1200" b="0" i="0" kern="1200" dirty="0">
                <a:solidFill>
                  <a:schemeClr val="tx1"/>
                </a:solidFill>
                <a:effectLst/>
                <a:latin typeface="+mn-lt"/>
                <a:ea typeface="+mn-ea"/>
                <a:cs typeface="+mn-cs"/>
              </a:rPr>
              <a:t>Transfer &amp; Interconnect</a:t>
            </a:r>
            <a:r>
              <a:rPr lang="zh-CN" altLang="en-US" sz="1200" b="0" i="0" kern="1200" dirty="0">
                <a:solidFill>
                  <a:schemeClr val="tx1"/>
                </a:solidFill>
                <a:effectLst/>
                <a:latin typeface="+mn-lt"/>
                <a:ea typeface="+mn-ea"/>
                <a:cs typeface="+mn-cs"/>
              </a:rPr>
              <a:t>的专利。 从表上看，有</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多样化的方法和优缺点等各种方法。</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其中，最接近当前使用的是如何使用弹性体和静电技术。</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弹性体使用</a:t>
            </a:r>
            <a:r>
              <a:rPr lang="en-US" altLang="zh-CN" sz="1200" b="0" i="0" kern="1200" dirty="0">
                <a:solidFill>
                  <a:schemeClr val="tx1"/>
                </a:solidFill>
                <a:effectLst/>
                <a:latin typeface="+mn-lt"/>
                <a:ea typeface="+mn-ea"/>
                <a:cs typeface="+mn-cs"/>
              </a:rPr>
              <a:t>PDMS</a:t>
            </a:r>
            <a:r>
              <a:rPr lang="zh-CN" altLang="en-US" sz="1200" b="0" i="0" kern="1200" dirty="0">
                <a:solidFill>
                  <a:schemeClr val="tx1"/>
                </a:solidFill>
                <a:effectLst/>
                <a:latin typeface="+mn-lt"/>
                <a:ea typeface="+mn-ea"/>
                <a:cs typeface="+mn-cs"/>
              </a:rPr>
              <a:t>印花的范德瓦尔斯力，价格低廉，可反复使用。</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但是，由于</a:t>
            </a:r>
            <a:r>
              <a:rPr lang="en-US" altLang="zh-CN" sz="1200" b="0" i="0" kern="1200" dirty="0">
                <a:solidFill>
                  <a:schemeClr val="tx1"/>
                </a:solidFill>
                <a:effectLst/>
                <a:latin typeface="+mn-lt"/>
                <a:ea typeface="+mn-ea"/>
                <a:cs typeface="+mn-cs"/>
              </a:rPr>
              <a:t>PDMS</a:t>
            </a:r>
            <a:r>
              <a:rPr lang="zh-CN" altLang="en-US" sz="1200" b="0" i="0" kern="1200" dirty="0">
                <a:solidFill>
                  <a:schemeClr val="tx1"/>
                </a:solidFill>
                <a:effectLst/>
                <a:latin typeface="+mn-lt"/>
                <a:ea typeface="+mn-ea"/>
                <a:cs typeface="+mn-cs"/>
              </a:rPr>
              <a:t>的污染，存在难以应用于大面积、处理时间长、图章再利用的问题。</a:t>
            </a:r>
            <a:br>
              <a:rPr lang="zh-CN" altLang="en-US" sz="800" dirty="0"/>
            </a:br>
            <a:r>
              <a:rPr lang="zh-CN" altLang="en-US" sz="1200" b="0" i="0" kern="1200" dirty="0">
                <a:solidFill>
                  <a:schemeClr val="tx1"/>
                </a:solidFill>
                <a:effectLst/>
                <a:latin typeface="+mn-lt"/>
                <a:ea typeface="+mn-ea"/>
                <a:cs typeface="+mn-cs"/>
              </a:rPr>
              <a:t>静电可以选择性地传送，但</a:t>
            </a:r>
            <a:r>
              <a:rPr lang="en-US" altLang="zh-CN" sz="1200" b="0" i="0" kern="1200" dirty="0">
                <a:solidFill>
                  <a:schemeClr val="tx1"/>
                </a:solidFill>
                <a:effectLst/>
                <a:latin typeface="+mn-lt"/>
                <a:ea typeface="+mn-ea"/>
                <a:cs typeface="+mn-cs"/>
              </a:rPr>
              <a:t>MEMS</a:t>
            </a:r>
            <a:r>
              <a:rPr lang="zh-CN" altLang="en-US" sz="1200" b="0" i="0" kern="1200" dirty="0">
                <a:solidFill>
                  <a:schemeClr val="tx1"/>
                </a:solidFill>
                <a:effectLst/>
                <a:latin typeface="+mn-lt"/>
                <a:ea typeface="+mn-ea"/>
                <a:cs typeface="+mn-cs"/>
              </a:rPr>
              <a:t>技术导致价格昂贵，存在耐久性问题。</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激光器的优点在于，能够在短时间内将工序应用于大部，并且具有选择性高，能够容易地应用修理工序。 但是，在转印时，芯片的位置可能会发生变化。</a:t>
            </a:r>
            <a:br>
              <a:rPr lang="zh-CN" altLang="en-US" sz="800" dirty="0"/>
            </a:br>
            <a:r>
              <a:rPr lang="zh-CN" altLang="en-US" sz="1200" b="0" i="0" kern="1200" dirty="0">
                <a:solidFill>
                  <a:schemeClr val="tx1"/>
                </a:solidFill>
                <a:effectLst/>
                <a:latin typeface="+mn-lt"/>
                <a:ea typeface="+mn-ea"/>
                <a:cs typeface="+mn-cs"/>
              </a:rPr>
              <a:t>其他技术也是很好的转移方法。</a:t>
            </a:r>
            <a:br>
              <a:rPr lang="zh-CN" altLang="en-US" sz="800" dirty="0"/>
            </a:br>
            <a:r>
              <a:rPr lang="zh-CN" altLang="en-US" sz="1200" b="0" i="0" kern="1200" dirty="0">
                <a:solidFill>
                  <a:schemeClr val="tx1"/>
                </a:solidFill>
                <a:effectLst/>
                <a:latin typeface="+mn-lt"/>
                <a:ea typeface="+mn-ea"/>
                <a:cs typeface="+mn-cs"/>
              </a:rPr>
              <a:t>迄今为止，使用弹性体和静电体似乎更有利，但是收率低，没有解决</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左右的误差的修复方法，因此很难在不久的将来实现商用化。 </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另外，由于各技术的优点和缺点非常明确，因此，今后谁会被选为技术尚不清楚。</a:t>
            </a:r>
            <a:endParaRPr lang="en-US" altLang="ko-KR" sz="600" b="1" baseline="0" dirty="0">
              <a:sym typeface="+mn-ea"/>
            </a:endParaRPr>
          </a:p>
          <a:p>
            <a:r>
              <a:rPr lang="ko-KR" altLang="en-US" sz="600" b="1" baseline="0" dirty="0">
                <a:sym typeface="+mn-ea"/>
              </a:rPr>
              <a:t>다음은 </a:t>
            </a:r>
            <a:r>
              <a:rPr lang="en-US" altLang="ko-KR" sz="700" b="1" dirty="0">
                <a:latin typeface="Arial" panose="020B0604020202020204" pitchFamily="34" charset="0"/>
                <a:cs typeface="Arial" panose="020B0604020202020204" pitchFamily="34" charset="0"/>
                <a:sym typeface="+mn-ea"/>
              </a:rPr>
              <a:t>Transfer</a:t>
            </a:r>
            <a:r>
              <a:rPr lang="ko-KR" altLang="en-US" sz="700" b="1" dirty="0">
                <a:latin typeface="Arial" panose="020B0604020202020204" pitchFamily="34" charset="0"/>
                <a:cs typeface="Arial" panose="020B0604020202020204" pitchFamily="34" charset="0"/>
                <a:sym typeface="+mn-ea"/>
              </a:rPr>
              <a:t> </a:t>
            </a:r>
            <a:r>
              <a:rPr lang="en-US" altLang="ko-KR" sz="700" b="1" dirty="0">
                <a:latin typeface="Arial" panose="020B0604020202020204" pitchFamily="34" charset="0"/>
                <a:cs typeface="Arial" panose="020B0604020202020204" pitchFamily="34" charset="0"/>
                <a:sym typeface="+mn-ea"/>
              </a:rPr>
              <a:t>&amp; Interconnect </a:t>
            </a:r>
            <a:r>
              <a:rPr lang="ko-KR" altLang="en-US" sz="700" b="1" dirty="0">
                <a:latin typeface="Arial" panose="020B0604020202020204" pitchFamily="34" charset="0"/>
                <a:cs typeface="Arial" panose="020B0604020202020204" pitchFamily="34" charset="0"/>
                <a:sym typeface="+mn-ea"/>
              </a:rPr>
              <a:t>에 대한 특허를 분석해 보았습니다</a:t>
            </a:r>
            <a:r>
              <a:rPr lang="en-US" altLang="ko-KR" sz="700" b="1" dirty="0">
                <a:latin typeface="Arial" panose="020B0604020202020204" pitchFamily="34" charset="0"/>
                <a:cs typeface="Arial" panose="020B0604020202020204" pitchFamily="34" charset="0"/>
                <a:sym typeface="+mn-ea"/>
              </a:rPr>
              <a:t>. </a:t>
            </a:r>
            <a:r>
              <a:rPr lang="ko-KR" altLang="en-US" sz="700" b="1" dirty="0">
                <a:latin typeface="Arial" panose="020B0604020202020204" pitchFamily="34" charset="0"/>
                <a:cs typeface="Arial" panose="020B0604020202020204" pitchFamily="34" charset="0"/>
                <a:sym typeface="+mn-ea"/>
              </a:rPr>
              <a:t>표를 보시면</a:t>
            </a:r>
            <a:r>
              <a:rPr lang="en-US" altLang="ko-KR" sz="700" b="1" dirty="0">
                <a:latin typeface="Arial" panose="020B0604020202020204" pitchFamily="34" charset="0"/>
                <a:cs typeface="Arial" panose="020B0604020202020204" pitchFamily="34" charset="0"/>
                <a:sym typeface="+mn-ea"/>
              </a:rPr>
              <a:t>, </a:t>
            </a:r>
            <a:r>
              <a:rPr lang="en-US" altLang="ko-KR" sz="700" b="1" i="0" u="none" strike="noStrike" dirty="0">
                <a:solidFill>
                  <a:srgbClr val="000000"/>
                </a:solidFill>
                <a:effectLst/>
                <a:latin typeface="맑은 고딕" panose="020B0503020000020004" pitchFamily="50" charset="-127"/>
                <a:ea typeface="+mn-ea"/>
                <a:cs typeface="Arial" panose="020B0604020202020204" pitchFamily="34" charset="0"/>
                <a:sym typeface="+mn-ea"/>
              </a:rPr>
              <a:t>~~~~</a:t>
            </a:r>
            <a:r>
              <a:rPr lang="ko-KR" altLang="en-US" sz="700" b="1" dirty="0">
                <a:latin typeface="Arial" panose="020B0604020202020204" pitchFamily="34" charset="0"/>
                <a:cs typeface="Arial" panose="020B0604020202020204" pitchFamily="34" charset="0"/>
                <a:sym typeface="+mn-ea"/>
              </a:rPr>
              <a:t>등 다양한 방법과 장단점이 있습니다</a:t>
            </a:r>
            <a:r>
              <a:rPr lang="en-US" altLang="ko-KR" sz="700" b="1" dirty="0">
                <a:latin typeface="Arial" panose="020B0604020202020204" pitchFamily="34" charset="0"/>
                <a:cs typeface="Arial" panose="020B0604020202020204" pitchFamily="34" charset="0"/>
                <a:sym typeface="+mn-ea"/>
              </a:rPr>
              <a:t>. </a:t>
            </a:r>
          </a:p>
          <a:p>
            <a:r>
              <a:rPr lang="ko-KR" altLang="en-US" sz="700" b="1" dirty="0">
                <a:latin typeface="Arial" panose="020B0604020202020204" pitchFamily="34" charset="0"/>
                <a:cs typeface="Arial" panose="020B0604020202020204" pitchFamily="34" charset="0"/>
                <a:sym typeface="+mn-ea"/>
              </a:rPr>
              <a:t>우선 현재 사용화에 가장 가까운 것은  </a:t>
            </a:r>
            <a:r>
              <a:rPr lang="en-US" altLang="ko-KR" sz="700" b="1" dirty="0">
                <a:latin typeface="Arial" panose="020B0604020202020204" pitchFamily="34" charset="0"/>
                <a:cs typeface="Arial" panose="020B0604020202020204" pitchFamily="34" charset="0"/>
                <a:sym typeface="+mn-ea"/>
              </a:rPr>
              <a:t>Pick and place </a:t>
            </a:r>
            <a:r>
              <a:rPr lang="ko-KR" altLang="en-US" sz="700" b="1" dirty="0">
                <a:latin typeface="Arial" panose="020B0604020202020204" pitchFamily="34" charset="0"/>
                <a:cs typeface="Arial" panose="020B0604020202020204" pitchFamily="34" charset="0"/>
                <a:sym typeface="+mn-ea"/>
              </a:rPr>
              <a:t>방식의 </a:t>
            </a:r>
            <a:r>
              <a:rPr lang="en-US" altLang="ko-KR" sz="700" b="1" i="0" u="none" strike="noStrike" dirty="0">
                <a:solidFill>
                  <a:srgbClr val="000000"/>
                </a:solidFill>
                <a:effectLst/>
                <a:latin typeface="맑은 고딕" panose="020B0503020000020004" pitchFamily="50" charset="-127"/>
                <a:ea typeface="+mn-ea"/>
              </a:rPr>
              <a:t>Elastomer</a:t>
            </a:r>
            <a:r>
              <a:rPr lang="ko-KR" altLang="en-US" sz="700" b="1" i="0" u="none" strike="noStrike" dirty="0">
                <a:solidFill>
                  <a:srgbClr val="000000"/>
                </a:solidFill>
                <a:effectLst/>
                <a:latin typeface="맑은 고딕" panose="020B0503020000020004" pitchFamily="50" charset="-127"/>
                <a:ea typeface="+mn-ea"/>
              </a:rPr>
              <a:t>와 </a:t>
            </a:r>
            <a:r>
              <a:rPr lang="en-US" altLang="ko-KR" sz="800" b="1" i="0" u="none" strike="noStrike" dirty="0">
                <a:solidFill>
                  <a:srgbClr val="000000"/>
                </a:solidFill>
                <a:effectLst/>
                <a:latin typeface="맑은 고딕" panose="020B0503020000020004" pitchFamily="50" charset="-127"/>
                <a:ea typeface="+mn-ea"/>
              </a:rPr>
              <a:t>Electrostatic</a:t>
            </a:r>
            <a:r>
              <a:rPr lang="ko-KR" altLang="en-US" sz="800" b="1" i="0" u="none" strike="noStrike" dirty="0">
                <a:solidFill>
                  <a:srgbClr val="000000"/>
                </a:solidFill>
                <a:effectLst/>
                <a:latin typeface="맑은 고딕" panose="020B0503020000020004" pitchFamily="50" charset="-127"/>
                <a:ea typeface="+mn-ea"/>
              </a:rPr>
              <a:t>을 이용하는 방법입니다</a:t>
            </a:r>
            <a:r>
              <a:rPr lang="en-US" altLang="ko-KR" sz="800" b="1" i="0" u="none" strike="noStrike" dirty="0">
                <a:solidFill>
                  <a:srgbClr val="000000"/>
                </a:solidFill>
                <a:effectLst/>
                <a:latin typeface="맑은 고딕" panose="020B0503020000020004" pitchFamily="50" charset="-127"/>
                <a:ea typeface="+mn-ea"/>
              </a:rPr>
              <a:t>.</a:t>
            </a:r>
            <a:endParaRPr lang="en-US" altLang="ko-KR" sz="700" b="1" i="0" u="none" strike="noStrike" dirty="0">
              <a:solidFill>
                <a:srgbClr val="000000"/>
              </a:solidFill>
              <a:effectLst/>
              <a:latin typeface="맑은 고딕" panose="020B0503020000020004" pitchFamily="50" charset="-127"/>
              <a:ea typeface="+mn-ea"/>
            </a:endParaRPr>
          </a:p>
          <a:p>
            <a:r>
              <a:rPr lang="en-US" altLang="ko-KR" sz="700" b="1" i="0" u="none" strike="noStrike" dirty="0">
                <a:solidFill>
                  <a:srgbClr val="000000"/>
                </a:solidFill>
                <a:effectLst/>
                <a:latin typeface="맑은 고딕" panose="020B0503020000020004" pitchFamily="50" charset="-127"/>
                <a:ea typeface="+mn-ea"/>
              </a:rPr>
              <a:t>Elastomer</a:t>
            </a:r>
            <a:r>
              <a:rPr lang="ko-KR" altLang="en-US" sz="700" b="1" i="0" u="none" strike="noStrike" dirty="0">
                <a:solidFill>
                  <a:srgbClr val="000000"/>
                </a:solidFill>
                <a:effectLst/>
                <a:latin typeface="맑은 고딕" panose="020B0503020000020004" pitchFamily="50" charset="-127"/>
                <a:ea typeface="+mn-ea"/>
              </a:rPr>
              <a:t>는 </a:t>
            </a:r>
            <a:r>
              <a:rPr lang="en-US" altLang="ko-KR" sz="700" b="1" i="0" u="none" strike="noStrike" dirty="0">
                <a:solidFill>
                  <a:srgbClr val="000000"/>
                </a:solidFill>
                <a:effectLst/>
                <a:latin typeface="맑은 고딕" panose="020B0503020000020004" pitchFamily="50" charset="-127"/>
                <a:ea typeface="+mn-ea"/>
              </a:rPr>
              <a:t>PDMS stamp</a:t>
            </a:r>
            <a:r>
              <a:rPr lang="ko-KR" altLang="en-US" sz="700" b="1" i="0" u="none" strike="noStrike" dirty="0">
                <a:solidFill>
                  <a:srgbClr val="000000"/>
                </a:solidFill>
                <a:effectLst/>
                <a:latin typeface="맑은 고딕" panose="020B0503020000020004" pitchFamily="50" charset="-127"/>
                <a:ea typeface="+mn-ea"/>
              </a:rPr>
              <a:t>의 반데르발스 힘을 이용하는데 가격이 저렴하고 반복 사용이 가능하다</a:t>
            </a:r>
            <a:r>
              <a:rPr lang="en-US" altLang="ko-KR" sz="700" b="1" i="0" u="none" strike="noStrike" dirty="0">
                <a:solidFill>
                  <a:srgbClr val="000000"/>
                </a:solidFill>
                <a:effectLst/>
                <a:latin typeface="맑은 고딕" panose="020B0503020000020004" pitchFamily="50" charset="-127"/>
                <a:ea typeface="+mn-ea"/>
              </a:rPr>
              <a:t>.</a:t>
            </a:r>
          </a:p>
          <a:p>
            <a:r>
              <a:rPr lang="ko-KR" altLang="en-US" sz="700" b="1" i="0" u="none" strike="noStrike" dirty="0">
                <a:solidFill>
                  <a:srgbClr val="000000"/>
                </a:solidFill>
                <a:effectLst/>
                <a:latin typeface="맑은 고딕" panose="020B0503020000020004" pitchFamily="50" charset="-127"/>
                <a:ea typeface="+mn-ea"/>
              </a:rPr>
              <a:t>하지만 </a:t>
            </a:r>
            <a:r>
              <a:rPr lang="ko-KR" altLang="en-US" sz="800" dirty="0"/>
              <a:t>대면적에 적용 하기 어렵고 공정시간이 다소 오래 걸리고</a:t>
            </a:r>
            <a:r>
              <a:rPr lang="en-US" altLang="ko-KR" sz="800" dirty="0"/>
              <a:t>,</a:t>
            </a:r>
            <a:r>
              <a:rPr lang="ko-KR" altLang="en-US" sz="800" dirty="0"/>
              <a:t> </a:t>
            </a:r>
            <a:r>
              <a:rPr lang="en-US" altLang="ko-KR" sz="800" dirty="0"/>
              <a:t>PDMS</a:t>
            </a:r>
            <a:r>
              <a:rPr lang="ko-KR" altLang="en-US" sz="800" dirty="0"/>
              <a:t>의 오염으로 인해 스탬프를 재사용하기 어렵다는 문제가 있습니다</a:t>
            </a:r>
            <a:r>
              <a:rPr lang="en-US" altLang="ko-KR" sz="800" dirty="0"/>
              <a:t>. </a:t>
            </a:r>
            <a:endParaRPr lang="en-US" altLang="ko-KR" sz="700" b="1" dirty="0">
              <a:latin typeface="Arial" panose="020B0604020202020204" pitchFamily="34" charset="0"/>
              <a:cs typeface="Arial" panose="020B0604020202020204" pitchFamily="34" charset="0"/>
              <a:sym typeface="+mn-ea"/>
            </a:endParaRPr>
          </a:p>
          <a:p>
            <a:r>
              <a:rPr lang="en-US" altLang="ko-KR" sz="700" b="1" i="0" u="none" strike="noStrike" dirty="0">
                <a:solidFill>
                  <a:srgbClr val="000000"/>
                </a:solidFill>
                <a:effectLst/>
                <a:latin typeface="맑은 고딕" panose="020B0503020000020004" pitchFamily="50" charset="-127"/>
                <a:ea typeface="+mn-ea"/>
              </a:rPr>
              <a:t>Electrostatic</a:t>
            </a:r>
            <a:r>
              <a:rPr lang="ko-KR" altLang="en-US" sz="700" b="1" i="0" u="none" strike="noStrike" dirty="0">
                <a:solidFill>
                  <a:srgbClr val="000000"/>
                </a:solidFill>
                <a:effectLst/>
                <a:latin typeface="맑은 고딕" panose="020B0503020000020004" pitchFamily="50" charset="-127"/>
                <a:ea typeface="+mn-ea"/>
              </a:rPr>
              <a:t>은 선택적으로 전사가 가능하지만 </a:t>
            </a:r>
            <a:r>
              <a:rPr lang="en-US" altLang="ko-KR" sz="700" b="1" i="0" u="none" strike="noStrike" dirty="0">
                <a:solidFill>
                  <a:srgbClr val="000000"/>
                </a:solidFill>
                <a:effectLst/>
                <a:latin typeface="맑은 고딕" panose="020B0503020000020004" pitchFamily="50" charset="-127"/>
                <a:ea typeface="+mn-ea"/>
              </a:rPr>
              <a:t>MEMS </a:t>
            </a:r>
            <a:r>
              <a:rPr lang="ko-KR" altLang="en-US" sz="700" b="1" i="0" u="none" strike="noStrike" dirty="0">
                <a:solidFill>
                  <a:srgbClr val="000000"/>
                </a:solidFill>
                <a:effectLst/>
                <a:latin typeface="맑은 고딕" panose="020B0503020000020004" pitchFamily="50" charset="-127"/>
                <a:ea typeface="+mn-ea"/>
              </a:rPr>
              <a:t>기술로 인해 가격이 매우 높고 내구성 이슈가 있다</a:t>
            </a:r>
            <a:r>
              <a:rPr lang="en-US" altLang="ko-KR" sz="700" b="1" i="0" u="none" strike="noStrike" dirty="0">
                <a:solidFill>
                  <a:srgbClr val="000000"/>
                </a:solidFill>
                <a:effectLst/>
                <a:latin typeface="맑은 고딕" panose="020B0503020000020004" pitchFamily="50" charset="-127"/>
                <a:ea typeface="+mn-ea"/>
              </a:rPr>
              <a:t>.</a:t>
            </a:r>
            <a:endParaRPr lang="en-US" altLang="ko-KR" sz="700" b="1" dirty="0">
              <a:latin typeface="Arial" panose="020B0604020202020204" pitchFamily="34" charset="0"/>
              <a:cs typeface="Arial" panose="020B0604020202020204" pitchFamily="34" charset="0"/>
              <a:sym typeface="+mn-ea"/>
            </a:endParaRPr>
          </a:p>
          <a:p>
            <a:r>
              <a:rPr lang="ko-KR" altLang="en-US" sz="800" dirty="0"/>
              <a:t>레이저는 조사 시간이 매우 짧아 짧은 시간 동안 대면적에 공정을 적용할 수 있고 선택성이 높아 </a:t>
            </a:r>
            <a:r>
              <a:rPr lang="en-US" altLang="ko-KR" sz="800" dirty="0"/>
              <a:t>repair </a:t>
            </a:r>
            <a:r>
              <a:rPr lang="ko-KR" altLang="en-US" sz="800" dirty="0"/>
              <a:t>공정도 손쉽게 적용할 수 있다는 장점이 있다</a:t>
            </a:r>
            <a:r>
              <a:rPr lang="en-US" altLang="ko-KR" sz="800" dirty="0"/>
              <a:t>. </a:t>
            </a:r>
            <a:r>
              <a:rPr lang="ko-KR" altLang="en-US" sz="800" dirty="0"/>
              <a:t>그렇지만 전사될 때 칩의 위치가 변화할 수 있다는 문제점이 있다</a:t>
            </a:r>
            <a:endParaRPr lang="en-US" altLang="ko-KR" sz="700" b="1" dirty="0">
              <a:latin typeface="Arial" panose="020B0604020202020204" pitchFamily="34" charset="0"/>
              <a:cs typeface="Arial" panose="020B0604020202020204" pitchFamily="34" charset="0"/>
              <a:sym typeface="+mn-ea"/>
            </a:endParaRPr>
          </a:p>
          <a:p>
            <a:r>
              <a:rPr lang="ko-KR" altLang="en-US" sz="700" b="1" dirty="0">
                <a:latin typeface="Arial" panose="020B0604020202020204" pitchFamily="34" charset="0"/>
                <a:cs typeface="Arial" panose="020B0604020202020204" pitchFamily="34" charset="0"/>
                <a:sym typeface="+mn-ea"/>
              </a:rPr>
              <a:t>아직까지는 </a:t>
            </a:r>
            <a:r>
              <a:rPr lang="en-US" altLang="ko-KR" sz="700" b="1" dirty="0">
                <a:latin typeface="Arial" panose="020B0604020202020204" pitchFamily="34" charset="0"/>
                <a:cs typeface="Arial" panose="020B0604020202020204" pitchFamily="34" charset="0"/>
                <a:sym typeface="+mn-ea"/>
              </a:rPr>
              <a:t> </a:t>
            </a:r>
            <a:r>
              <a:rPr lang="en-US" altLang="ko-KR" sz="800" b="1" i="0" u="none" strike="noStrike" dirty="0">
                <a:solidFill>
                  <a:srgbClr val="000000"/>
                </a:solidFill>
                <a:effectLst/>
                <a:latin typeface="맑은 고딕" panose="020B0503020000020004" pitchFamily="50" charset="-127"/>
                <a:ea typeface="+mn-ea"/>
              </a:rPr>
              <a:t>Elastomer </a:t>
            </a:r>
            <a:r>
              <a:rPr lang="ko-KR" altLang="en-US" sz="800" b="1" i="0" u="none" strike="noStrike" dirty="0">
                <a:solidFill>
                  <a:srgbClr val="000000"/>
                </a:solidFill>
                <a:effectLst/>
                <a:latin typeface="맑은 고딕" panose="020B0503020000020004" pitchFamily="50" charset="-127"/>
                <a:ea typeface="+mn-ea"/>
              </a:rPr>
              <a:t>와 </a:t>
            </a:r>
            <a:r>
              <a:rPr lang="en-US" altLang="ko-KR" sz="800" b="0" i="0" kern="1200" dirty="0">
                <a:solidFill>
                  <a:schemeClr val="tx1"/>
                </a:solidFill>
                <a:effectLst/>
                <a:latin typeface="+mn-lt"/>
                <a:ea typeface="+mn-ea"/>
                <a:cs typeface="+mn-cs"/>
              </a:rPr>
              <a:t>Electrostatic</a:t>
            </a:r>
            <a:r>
              <a:rPr lang="ko-KR" altLang="en-US" sz="800" b="1" i="0" u="none" strike="noStrike" dirty="0">
                <a:solidFill>
                  <a:srgbClr val="000000"/>
                </a:solidFill>
                <a:effectLst/>
                <a:latin typeface="맑은 고딕" panose="020B0503020000020004" pitchFamily="50" charset="-127"/>
                <a:ea typeface="+mn-ea"/>
              </a:rPr>
              <a:t>을 사용한 방법이 유리해 보이지만</a:t>
            </a:r>
            <a:r>
              <a:rPr lang="en-US" altLang="ko-KR" sz="800" b="1" i="0" u="none" strike="noStrike" dirty="0">
                <a:solidFill>
                  <a:srgbClr val="000000"/>
                </a:solidFill>
                <a:effectLst/>
                <a:latin typeface="맑은 고딕" panose="020B0503020000020004" pitchFamily="50" charset="-127"/>
                <a:ea typeface="+mn-ea"/>
              </a:rPr>
              <a:t>, </a:t>
            </a:r>
            <a:r>
              <a:rPr lang="ko-KR" altLang="en-US" sz="800" b="1" i="0" u="none" strike="noStrike" dirty="0">
                <a:solidFill>
                  <a:srgbClr val="000000"/>
                </a:solidFill>
                <a:effectLst/>
                <a:latin typeface="맑은 고딕" panose="020B0503020000020004" pitchFamily="50" charset="-127"/>
                <a:ea typeface="+mn-ea"/>
              </a:rPr>
              <a:t>수율이 낮고</a:t>
            </a:r>
            <a:r>
              <a:rPr lang="en-US" altLang="ko-KR" sz="800" b="1" i="0" u="none" strike="noStrike" dirty="0">
                <a:solidFill>
                  <a:srgbClr val="000000"/>
                </a:solidFill>
                <a:effectLst/>
                <a:latin typeface="맑은 고딕" panose="020B0503020000020004" pitchFamily="50" charset="-127"/>
                <a:ea typeface="+mn-ea"/>
              </a:rPr>
              <a:t>, </a:t>
            </a:r>
            <a:r>
              <a:rPr lang="ko-KR" altLang="en-US" sz="800" b="1" i="0" u="none" strike="noStrike" dirty="0">
                <a:solidFill>
                  <a:srgbClr val="000000"/>
                </a:solidFill>
                <a:effectLst/>
                <a:latin typeface="맑은 고딕" panose="020B0503020000020004" pitchFamily="50" charset="-127"/>
                <a:ea typeface="+mn-ea"/>
              </a:rPr>
              <a:t>특히 약 </a:t>
            </a:r>
            <a:r>
              <a:rPr lang="en-US" altLang="ko-KR" sz="800" b="1" i="0" u="none" strike="noStrike" dirty="0">
                <a:solidFill>
                  <a:srgbClr val="000000"/>
                </a:solidFill>
                <a:effectLst/>
                <a:latin typeface="맑은 고딕" panose="020B0503020000020004" pitchFamily="50" charset="-127"/>
                <a:ea typeface="+mn-ea"/>
              </a:rPr>
              <a:t>10% error</a:t>
            </a:r>
            <a:r>
              <a:rPr lang="ko-KR" altLang="en-US" sz="800" b="1" i="0" u="none" strike="noStrike" dirty="0">
                <a:solidFill>
                  <a:srgbClr val="000000"/>
                </a:solidFill>
                <a:effectLst/>
                <a:latin typeface="맑은 고딕" panose="020B0503020000020004" pitchFamily="50" charset="-127"/>
                <a:ea typeface="+mn-ea"/>
              </a:rPr>
              <a:t>를 대응하기 위한 </a:t>
            </a:r>
            <a:r>
              <a:rPr lang="en-US" altLang="ko-KR" sz="800" b="1" i="0" u="none" strike="noStrike" dirty="0">
                <a:solidFill>
                  <a:srgbClr val="000000"/>
                </a:solidFill>
                <a:effectLst/>
                <a:latin typeface="맑은 고딕" panose="020B0503020000020004" pitchFamily="50" charset="-127"/>
                <a:ea typeface="+mn-ea"/>
              </a:rPr>
              <a:t>repair </a:t>
            </a:r>
            <a:r>
              <a:rPr lang="ko-KR" altLang="en-US" sz="800" b="1" i="0" u="none" strike="noStrike" dirty="0">
                <a:solidFill>
                  <a:srgbClr val="000000"/>
                </a:solidFill>
                <a:effectLst/>
                <a:latin typeface="맑은 고딕" panose="020B0503020000020004" pitchFamily="50" charset="-127"/>
                <a:ea typeface="+mn-ea"/>
              </a:rPr>
              <a:t>방법이 없어서 가까운 시일내에 상용화 하기 어려울 것입니다</a:t>
            </a:r>
            <a:r>
              <a:rPr lang="en-US" altLang="ko-KR" sz="800" b="1" i="0" u="none" strike="noStrike" dirty="0">
                <a:solidFill>
                  <a:srgbClr val="000000"/>
                </a:solidFill>
                <a:effectLst/>
                <a:latin typeface="맑은 고딕" panose="020B0503020000020004" pitchFamily="50" charset="-127"/>
                <a:ea typeface="+mn-ea"/>
              </a:rPr>
              <a:t>.</a:t>
            </a:r>
            <a:endParaRPr lang="en-US" altLang="ko-KR" sz="700" b="1" dirty="0">
              <a:latin typeface="Arial" panose="020B0604020202020204" pitchFamily="34" charset="0"/>
              <a:cs typeface="Arial" panose="020B0604020202020204" pitchFamily="34" charset="0"/>
              <a:sym typeface="+mn-ea"/>
            </a:endParaRPr>
          </a:p>
          <a:p>
            <a:r>
              <a:rPr lang="ko-KR" altLang="en-US" sz="600" b="1" baseline="0" dirty="0">
                <a:sym typeface="+mn-ea"/>
              </a:rPr>
              <a:t>그리고 각 기술마다 장단점이 명확해서 누가 미래에 기술로 선택 될지는 아직은 미지수입니다</a:t>
            </a:r>
            <a:r>
              <a:rPr lang="en-US" altLang="ko-KR" sz="600" b="1" baseline="0" dirty="0">
                <a:sym typeface="+mn-ea"/>
              </a:rPr>
              <a:t>.</a:t>
            </a:r>
          </a:p>
        </p:txBody>
      </p:sp>
      <p:sp>
        <p:nvSpPr>
          <p:cNvPr id="4" name="슬라이드 번호 개체 틀 3"/>
          <p:cNvSpPr>
            <a:spLocks noGrp="1"/>
          </p:cNvSpPr>
          <p:nvPr>
            <p:ph type="sldNum" sz="quarter" idx="10"/>
          </p:nvPr>
        </p:nvSpPr>
        <p:spPr/>
        <p:txBody>
          <a:bodyPr/>
          <a:lstStyle/>
          <a:p>
            <a:fld id="{500BCCC3-D30C-4D5E-B091-0E3E6DC05909}" type="slidenum">
              <a:rPr lang="ko-KR" altLang="en-US" smtClean="0"/>
              <a:t>8</a:t>
            </a:fld>
            <a:endParaRPr lang="ko-KR" altLang="en-US"/>
          </a:p>
        </p:txBody>
      </p:sp>
    </p:spTree>
    <p:extLst>
      <p:ext uri="{BB962C8B-B14F-4D97-AF65-F5344CB8AC3E}">
        <p14:creationId xmlns:p14="http://schemas.microsoft.com/office/powerpoint/2010/main" val="2147717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In conclusion, so far, LED has served as leading display, but they are gradually changing to OLED, which even have drawback of organic matter.</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In many experts and personal opinion, Micro-LED display is the ultimate direction to go on, because of an inorganic material and for low power and high efficiency.</a:t>
            </a:r>
            <a:br>
              <a:rPr lang="en-US" altLang="ko-KR" sz="1200" b="1" kern="1200" dirty="0">
                <a:solidFill>
                  <a:schemeClr val="tx1"/>
                </a:solidFill>
                <a:effectLst/>
                <a:latin typeface="+mn-lt"/>
                <a:ea typeface="+mn-ea"/>
                <a:cs typeface="+mn-cs"/>
              </a:rPr>
            </a:br>
            <a:r>
              <a:rPr lang="en-US" altLang="ko-KR" sz="1200" b="1" kern="1200" dirty="0">
                <a:solidFill>
                  <a:schemeClr val="tx1"/>
                </a:solidFill>
                <a:effectLst/>
                <a:latin typeface="+mn-lt"/>
                <a:ea typeface="+mn-ea"/>
                <a:cs typeface="+mn-cs"/>
              </a:rPr>
              <a:t>Many countries like China, Korea, Japan, US have developed and competed until now, I wonder who will lead in the future.</a:t>
            </a:r>
            <a:br>
              <a:rPr lang="en-US" altLang="ko-KR" sz="1200" b="1"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总而言之，</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显示屏一直处于领先地位，但逐渐转变为有机物不足的</a:t>
            </a:r>
            <a:r>
              <a:rPr lang="en-US" altLang="zh-CN" sz="1200" b="0" i="0" kern="1200" dirty="0">
                <a:solidFill>
                  <a:schemeClr val="tx1"/>
                </a:solidFill>
                <a:effectLst/>
                <a:latin typeface="+mn-lt"/>
                <a:ea typeface="+mn-ea"/>
                <a:cs typeface="+mn-cs"/>
              </a:rPr>
              <a:t>OLED</a:t>
            </a:r>
            <a:r>
              <a:rPr lang="zh-CN" altLang="en-US" sz="1200" b="0" i="0" kern="1200" dirty="0">
                <a:solidFill>
                  <a:schemeClr val="tx1"/>
                </a:solidFill>
                <a:effectLst/>
                <a:latin typeface="+mn-lt"/>
                <a:ea typeface="+mn-ea"/>
                <a:cs typeface="+mn-cs"/>
              </a:rPr>
              <a:t>显示屏。</a:t>
            </a:r>
            <a:br>
              <a:rPr lang="zh-CN" altLang="en-US" sz="800" dirty="0"/>
            </a:br>
            <a:r>
              <a:rPr lang="zh-CN" altLang="en-US" sz="1200" b="0" i="0" kern="1200" dirty="0">
                <a:solidFill>
                  <a:schemeClr val="tx1"/>
                </a:solidFill>
                <a:effectLst/>
                <a:latin typeface="+mn-lt"/>
                <a:ea typeface="+mn-ea"/>
                <a:cs typeface="+mn-cs"/>
              </a:rPr>
              <a:t>许多专家和个人意见认为，微</a:t>
            </a:r>
            <a:r>
              <a:rPr lang="en-US" altLang="zh-CN" sz="1200" b="0" i="0" kern="1200" dirty="0">
                <a:solidFill>
                  <a:schemeClr val="tx1"/>
                </a:solidFill>
                <a:effectLst/>
                <a:latin typeface="+mn-lt"/>
                <a:ea typeface="+mn-ea"/>
                <a:cs typeface="+mn-cs"/>
              </a:rPr>
              <a:t>LED</a:t>
            </a:r>
            <a:r>
              <a:rPr lang="zh-CN" altLang="en-US" sz="1200" b="0" i="0" kern="1200" dirty="0">
                <a:solidFill>
                  <a:schemeClr val="tx1"/>
                </a:solidFill>
                <a:effectLst/>
                <a:latin typeface="+mn-lt"/>
                <a:ea typeface="+mn-ea"/>
                <a:cs typeface="+mn-cs"/>
              </a:rPr>
              <a:t>显示屏是最终发展的方向。这是因为无机材料和低功耗、高效率显示屏的开发。</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到目前为止，很多国家都在开发和竞争技术，但是将来谁会领先呢？</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谢谢您聆听我今天的发表。</a:t>
            </a:r>
            <a:endParaRPr lang="en-US" altLang="ko-KR" sz="600" b="1" baseline="0" dirty="0">
              <a:sym typeface="+mn-ea"/>
            </a:endParaRPr>
          </a:p>
          <a:p>
            <a:r>
              <a:rPr lang="ko-KR" altLang="en-US" sz="600" b="1" baseline="0" dirty="0">
                <a:sym typeface="+mn-ea"/>
              </a:rPr>
              <a:t>결론적으로 현재까지 </a:t>
            </a:r>
            <a:r>
              <a:rPr lang="en-US" altLang="ko-KR" sz="600" b="1" baseline="0" dirty="0">
                <a:sym typeface="+mn-ea"/>
              </a:rPr>
              <a:t>LED display</a:t>
            </a:r>
            <a:r>
              <a:rPr lang="ko-KR" altLang="en-US" sz="600" b="1" baseline="0" dirty="0">
                <a:sym typeface="+mn-ea"/>
              </a:rPr>
              <a:t>가 </a:t>
            </a:r>
            <a:r>
              <a:rPr lang="en-US" altLang="ko-KR" sz="600" b="1" baseline="0" dirty="0">
                <a:sym typeface="+mn-ea"/>
              </a:rPr>
              <a:t>leading </a:t>
            </a:r>
            <a:r>
              <a:rPr lang="ko-KR" altLang="en-US" sz="600" b="1" baseline="0" dirty="0">
                <a:sym typeface="+mn-ea"/>
              </a:rPr>
              <a:t>역할을 하였지만</a:t>
            </a:r>
            <a:r>
              <a:rPr lang="en-US" altLang="ko-KR" sz="600" b="1" baseline="0" dirty="0">
                <a:sym typeface="+mn-ea"/>
              </a:rPr>
              <a:t>, </a:t>
            </a:r>
            <a:r>
              <a:rPr lang="ko-KR" altLang="en-US" sz="600" b="1" baseline="0" dirty="0">
                <a:sym typeface="+mn-ea"/>
              </a:rPr>
              <a:t>비록 유기물이라는 단점이 있는 </a:t>
            </a:r>
            <a:r>
              <a:rPr lang="en-US" altLang="ko-KR" sz="600" b="1" baseline="0" dirty="0">
                <a:sym typeface="+mn-ea"/>
              </a:rPr>
              <a:t>OLED display</a:t>
            </a:r>
            <a:r>
              <a:rPr lang="ko-KR" altLang="en-US" sz="600" b="1" baseline="0" dirty="0">
                <a:sym typeface="+mn-ea"/>
              </a:rPr>
              <a:t>로 점점 바뀌는 중입니다</a:t>
            </a:r>
            <a:r>
              <a:rPr lang="en-US" altLang="ko-KR" sz="600" b="1" baseline="0" dirty="0">
                <a:sym typeface="+mn-ea"/>
              </a:rPr>
              <a:t>. </a:t>
            </a:r>
          </a:p>
          <a:p>
            <a:r>
              <a:rPr lang="ko-KR" altLang="en-US" sz="600" b="1" baseline="0" dirty="0">
                <a:sym typeface="+mn-ea"/>
              </a:rPr>
              <a:t>많은 전문가 및 개인적인 생각으로는</a:t>
            </a:r>
            <a:r>
              <a:rPr lang="en-US" altLang="ko-KR" sz="600" b="1" baseline="0" dirty="0">
                <a:sym typeface="+mn-ea"/>
              </a:rPr>
              <a:t>, </a:t>
            </a:r>
            <a:r>
              <a:rPr lang="en-US" altLang="ko-KR" sz="800" b="1" dirty="0">
                <a:latin typeface="Arial" panose="020B0604020202020204" pitchFamily="34" charset="0"/>
                <a:cs typeface="Arial" panose="020B0604020202020204" pitchFamily="34" charset="0"/>
              </a:rPr>
              <a:t>Ultimately, because</a:t>
            </a:r>
            <a:r>
              <a:rPr lang="ko-KR" altLang="en-US" sz="800" b="1" dirty="0">
                <a:latin typeface="Arial" panose="020B0604020202020204" pitchFamily="34" charset="0"/>
                <a:cs typeface="Arial" panose="020B0604020202020204" pitchFamily="34" charset="0"/>
              </a:rPr>
              <a:t> </a:t>
            </a:r>
            <a:r>
              <a:rPr lang="en-US" altLang="ko-KR" sz="800" b="1" dirty="0">
                <a:latin typeface="Arial" panose="020B0604020202020204" pitchFamily="34" charset="0"/>
                <a:cs typeface="Arial" panose="020B0604020202020204" pitchFamily="34" charset="0"/>
              </a:rPr>
              <a:t>of</a:t>
            </a:r>
            <a:r>
              <a:rPr lang="ko-KR" altLang="en-US" sz="800" b="1" dirty="0">
                <a:latin typeface="Arial" panose="020B0604020202020204" pitchFamily="34" charset="0"/>
                <a:cs typeface="Arial" panose="020B0604020202020204" pitchFamily="34" charset="0"/>
              </a:rPr>
              <a:t> </a:t>
            </a:r>
            <a:r>
              <a:rPr lang="en-US" altLang="ko-KR" sz="800" b="1" dirty="0">
                <a:solidFill>
                  <a:srgbClr val="FF0000"/>
                </a:solidFill>
                <a:latin typeface="Arial" panose="020B0604020202020204" pitchFamily="34" charset="0"/>
                <a:cs typeface="Arial" panose="020B0604020202020204" pitchFamily="34" charset="0"/>
              </a:rPr>
              <a:t>requiring an inorganic material and the development of displays with low power and high efficiency,</a:t>
            </a:r>
            <a:r>
              <a:rPr lang="ko-KR" altLang="en-US" sz="600" b="1" baseline="0" dirty="0">
                <a:sym typeface="+mn-ea"/>
              </a:rPr>
              <a:t> </a:t>
            </a:r>
            <a:r>
              <a:rPr lang="en-US" altLang="ko-KR" sz="600" b="1" baseline="0" dirty="0">
                <a:sym typeface="+mn-ea"/>
              </a:rPr>
              <a:t>Micro-LED display</a:t>
            </a:r>
            <a:r>
              <a:rPr lang="ko-KR" altLang="en-US" sz="600" b="1" baseline="0" dirty="0">
                <a:sym typeface="+mn-ea"/>
              </a:rPr>
              <a:t>가 가장 궁극적으로 가야 될 방향이다</a:t>
            </a:r>
            <a:r>
              <a:rPr lang="en-US" altLang="ko-KR" sz="600" b="1" baseline="0" dirty="0">
                <a:sym typeface="+mn-ea"/>
              </a:rPr>
              <a:t>. </a:t>
            </a:r>
            <a:r>
              <a:rPr lang="ko-KR" altLang="en-US" sz="600" b="1" baseline="0" dirty="0">
                <a:sym typeface="+mn-ea"/>
              </a:rPr>
              <a:t>그리고 지금까지 많은 국가에서 기술 개발 및 경쟁을 하였지만</a:t>
            </a:r>
            <a:r>
              <a:rPr lang="en-US" altLang="ko-KR" sz="600" b="1" baseline="0" dirty="0">
                <a:sym typeface="+mn-ea"/>
              </a:rPr>
              <a:t>, </a:t>
            </a:r>
            <a:r>
              <a:rPr lang="ko-KR" altLang="en-US" sz="600" b="1" baseline="0" dirty="0">
                <a:sym typeface="+mn-ea"/>
              </a:rPr>
              <a:t>미래에는 누가 리딩할지 궁금합니다</a:t>
            </a:r>
            <a:r>
              <a:rPr lang="en-US" altLang="ko-KR" sz="600" b="1" baseline="0" dirty="0">
                <a:sym typeface="+mn-ea"/>
              </a:rPr>
              <a:t>. </a:t>
            </a:r>
          </a:p>
          <a:p>
            <a:r>
              <a:rPr lang="ko-KR" altLang="en-US" sz="600" b="1" baseline="0" dirty="0">
                <a:sym typeface="+mn-ea"/>
              </a:rPr>
              <a:t>부족하지만 오늘 발표 들어 주셔서 감사합니다</a:t>
            </a:r>
            <a:r>
              <a:rPr lang="en-US" altLang="ko-KR" sz="600" b="1" baseline="0" dirty="0">
                <a:sym typeface="+mn-ea"/>
              </a:rPr>
              <a:t>.</a:t>
            </a:r>
          </a:p>
        </p:txBody>
      </p:sp>
    </p:spTree>
    <p:extLst>
      <p:ext uri="{BB962C8B-B14F-4D97-AF65-F5344CB8AC3E}">
        <p14:creationId xmlns:p14="http://schemas.microsoft.com/office/powerpoint/2010/main" val="247877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hasCustomPrompt="1"/>
          </p:nvPr>
        </p:nvSpPr>
        <p:spPr>
          <a:xfrm>
            <a:off x="685800" y="2130425"/>
            <a:ext cx="7772400" cy="1470025"/>
          </a:xfrm>
        </p:spPr>
        <p:txBody>
          <a:bodyPr/>
          <a:lstStyle/>
          <a:p>
            <a:r>
              <a:rPr lang="ko-KR" altLang="en-US"/>
              <a:t>마스터 제목 스타일 편집</a:t>
            </a:r>
          </a:p>
        </p:txBody>
      </p:sp>
      <p:sp>
        <p:nvSpPr>
          <p:cNvPr id="3" name="부제목 2"/>
          <p:cNvSpPr>
            <a:spLocks noGrp="1"/>
          </p:cNvSpPr>
          <p:nvPr>
            <p:ph type="subTitle" idx="1" hasCustomPrompt="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8B0B9F31-E841-4FEC-9F48-107C61B59DA8}" type="datetime1">
              <a:rPr lang="ko-KR" altLang="en-US" smtClean="0"/>
              <a:t>2021-12-09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hasCustomPrompt="1"/>
          </p:nvPr>
        </p:nvSpPr>
        <p:spPr/>
        <p:txBody>
          <a:bodyPr/>
          <a:lstStyle/>
          <a:p>
            <a:r>
              <a:rPr lang="ko-KR" altLang="en-US"/>
              <a:t>마스터 제목 스타일 편집</a:t>
            </a:r>
          </a:p>
        </p:txBody>
      </p:sp>
      <p:sp>
        <p:nvSpPr>
          <p:cNvPr id="3" name="세로 텍스트 개체 틀 2"/>
          <p:cNvSpPr>
            <a:spLocks noGrp="1"/>
          </p:cNvSpPr>
          <p:nvPr>
            <p:ph type="body" orient="vert" idx="1" hasCustomPrompt="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C4F64AA9-FD77-4A00-89F9-B69E16E9AF7C}" type="datetime1">
              <a:rPr lang="ko-KR" altLang="en-US" smtClean="0"/>
              <a:t>2021-12-09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hasCustomPrompt="1"/>
          </p:nvPr>
        </p:nvSpPr>
        <p:spPr>
          <a:xfrm>
            <a:off x="6629400" y="274638"/>
            <a:ext cx="2057400" cy="5851525"/>
          </a:xfrm>
        </p:spPr>
        <p:txBody>
          <a:bodyPr vert="eaVert"/>
          <a:lstStyle/>
          <a:p>
            <a:r>
              <a:rPr lang="ko-KR" altLang="en-US"/>
              <a:t>마스터 제목 스타일 편집</a:t>
            </a:r>
          </a:p>
        </p:txBody>
      </p:sp>
      <p:sp>
        <p:nvSpPr>
          <p:cNvPr id="3" name="세로 텍스트 개체 틀 2"/>
          <p:cNvSpPr>
            <a:spLocks noGrp="1"/>
          </p:cNvSpPr>
          <p:nvPr>
            <p:ph type="body" orient="vert" idx="1" hasCustomPrompt="1"/>
          </p:nvPr>
        </p:nvSpPr>
        <p:spPr>
          <a:xfrm>
            <a:off x="457200" y="274638"/>
            <a:ext cx="6019800" cy="5851525"/>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581E95FE-E924-488C-953F-D6B6B9006B65}" type="datetime1">
              <a:rPr lang="ko-KR" altLang="en-US" smtClean="0"/>
              <a:t>2021-12-09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hasCustomPrompt="1"/>
          </p:nvPr>
        </p:nvSpPr>
        <p:spPr/>
        <p:txBody>
          <a:bodyPr/>
          <a:lstStyle/>
          <a:p>
            <a:r>
              <a:rPr lang="ko-KR" altLang="en-US"/>
              <a:t>마스터 제목 스타일 편집</a:t>
            </a:r>
          </a:p>
        </p:txBody>
      </p:sp>
      <p:sp>
        <p:nvSpPr>
          <p:cNvPr id="3" name="내용 개체 틀 2"/>
          <p:cNvSpPr>
            <a:spLocks noGrp="1"/>
          </p:cNvSpPr>
          <p:nvPr>
            <p:ph idx="1" hasCustomPrompt="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hasCustomPrompt="1"/>
          </p:nvPr>
        </p:nvSpPr>
        <p:spPr>
          <a:xfrm>
            <a:off x="722313" y="4406900"/>
            <a:ext cx="7772400" cy="1362075"/>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775D30F6-BEAA-489D-89CE-EE81B44F420A}" type="datetime1">
              <a:rPr lang="ko-KR" altLang="en-US" smtClean="0"/>
              <a:t>2021-12-09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hasCustomPrompt="1"/>
          </p:nvPr>
        </p:nvSpPr>
        <p:spPr/>
        <p:txBody>
          <a:bodyPr/>
          <a:lstStyle/>
          <a:p>
            <a:r>
              <a:rPr lang="ko-KR" altLang="en-US"/>
              <a:t>마스터 제목 스타일 편집</a:t>
            </a:r>
          </a:p>
        </p:txBody>
      </p:sp>
      <p:sp>
        <p:nvSpPr>
          <p:cNvPr id="3" name="내용 개체 틀 2"/>
          <p:cNvSpPr>
            <a:spLocks noGrp="1"/>
          </p:cNvSpPr>
          <p:nvPr>
            <p:ph sz="half" idx="1" hasCustomPrompt="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hasCustomPrompt="1"/>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6B8096B9-A7A3-4C56-AF8F-DAA053BD9955}" type="datetime1">
              <a:rPr lang="ko-KR" altLang="en-US" smtClean="0"/>
              <a:t>2021-12-09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hasCustomPrompt="1"/>
          </p:nvPr>
        </p:nvSpPr>
        <p:spPr/>
        <p:txBody>
          <a:bodyPr/>
          <a:lstStyle>
            <a:lvl1pPr>
              <a:defRPr/>
            </a:lvl1pPr>
          </a:lstStyle>
          <a:p>
            <a:r>
              <a:rPr lang="ko-KR" altLang="en-US"/>
              <a:t>마스터 제목 스타일 편집</a:t>
            </a:r>
          </a:p>
        </p:txBody>
      </p:sp>
      <p:sp>
        <p:nvSpPr>
          <p:cNvPr id="3" name="텍스트 개체 틀 2"/>
          <p:cNvSpPr>
            <a:spLocks noGrp="1"/>
          </p:cNvSpPr>
          <p:nvPr>
            <p:ph type="body" idx="1" hasCustomPrompt="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hasCustomPrompt="1"/>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hasCustomPrompt="1"/>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hasCustomPrompt="1"/>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A662D73A-5B46-487B-9D39-3B84ACF84DE3}" type="datetime1">
              <a:rPr lang="ko-KR" altLang="en-US" smtClean="0"/>
              <a:t>2021-12-09</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hasCustomPrompt="1"/>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7AAB683B-392B-494D-8B0E-DA9ADC444615}" type="datetime1">
              <a:rPr lang="ko-KR" altLang="en-US" smtClean="0"/>
              <a:t>2021-12-09</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820E690E-858B-4943-B55E-20856A06BC00}" type="slidenum">
              <a:rPr lang="ko-KR" altLang="en-US" smtClean="0"/>
              <a:t>‹#›</a:t>
            </a:fld>
            <a:endParaRPr lang="ko-KR"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cxnSp>
        <p:nvCxnSpPr>
          <p:cNvPr id="12" name="Straight Connector 24">
            <a:extLst>
              <a:ext uri="{FF2B5EF4-FFF2-40B4-BE49-F238E27FC236}">
                <a16:creationId xmlns:a16="http://schemas.microsoft.com/office/drawing/2014/main" id="{14E6A689-70FE-457A-A23D-7F9705BED1BB}"/>
              </a:ext>
            </a:extLst>
          </p:cNvPr>
          <p:cNvCxnSpPr/>
          <p:nvPr userDrawn="1"/>
        </p:nvCxnSpPr>
        <p:spPr>
          <a:xfrm>
            <a:off x="17951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2" descr="E:\13-PKUMBE logo\新+平\PKUMBE logo-small5.tif">
            <a:extLst>
              <a:ext uri="{FF2B5EF4-FFF2-40B4-BE49-F238E27FC236}">
                <a16:creationId xmlns:a16="http://schemas.microsoft.com/office/drawing/2014/main" id="{AF3D2B2C-9325-4887-B71F-C169CD51205A}"/>
              </a:ext>
            </a:extLst>
          </p:cNvPr>
          <p:cNvPicPr>
            <a:picLocks noChangeAspect="1" noChangeArrowheads="1"/>
          </p:cNvPicPr>
          <p:nvPr userDrawn="1"/>
        </p:nvPicPr>
        <p:blipFill>
          <a:blip r:embed="rId2"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
            <a:extLst>
              <a:ext uri="{FF2B5EF4-FFF2-40B4-BE49-F238E27FC236}">
                <a16:creationId xmlns:a16="http://schemas.microsoft.com/office/drawing/2014/main" id="{B1B4E926-DB2C-46C3-B78C-843FE0DB3381}"/>
              </a:ext>
            </a:extLst>
          </p:cNvPr>
          <p:cNvPicPr>
            <a:picLocks noChangeAspect="1" noChangeArrowheads="1"/>
          </p:cNvPicPr>
          <p:nvPr userDrawn="1"/>
        </p:nvPicPr>
        <p:blipFill rotWithShape="1">
          <a:blip r:embed="rId3"/>
          <a:srcRect r="69914"/>
          <a:stretch>
            <a:fillRect/>
          </a:stretch>
        </p:blipFill>
        <p:spPr bwMode="auto">
          <a:xfrm>
            <a:off x="1" y="6134952"/>
            <a:ext cx="745037" cy="720000"/>
          </a:xfrm>
          <a:prstGeom prst="rect">
            <a:avLst/>
          </a:prstGeom>
          <a:noFill/>
          <a:ln w="9525">
            <a:noFill/>
            <a:miter lim="800000"/>
            <a:headEnd/>
            <a:tailEnd/>
          </a:ln>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hasCustomPrompt="1"/>
          </p:nvPr>
        </p:nvSpPr>
        <p:spPr>
          <a:xfrm>
            <a:off x="457200" y="273050"/>
            <a:ext cx="3008313" cy="1162050"/>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hasCustomPrompt="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hasCustomPrompt="1"/>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B4BBE0A1-0AD5-413E-913E-54A209F84C7A}" type="datetime1">
              <a:rPr lang="ko-KR" altLang="en-US" smtClean="0"/>
              <a:t>2021-12-09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hasCustomPrompt="1"/>
          </p:nvPr>
        </p:nvSpPr>
        <p:spPr>
          <a:xfrm>
            <a:off x="1792288" y="4800600"/>
            <a:ext cx="5486400" cy="566738"/>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hasCustomPrompt="1"/>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E0059460-3403-4FDD-B862-D7C728B759DB}" type="datetime1">
              <a:rPr lang="ko-KR" altLang="en-US" smtClean="0"/>
              <a:t>2021-12-09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20E690E-858B-4943-B55E-20856A06BC00}" type="slidenum">
              <a:rPr lang="ko-KR" altLang="en-US" smtClean="0"/>
              <a:t>‹#›</a:t>
            </a:fld>
            <a:endParaRPr lang="ko-KR"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08C114-6BB9-4C4A-9E78-15A9DF73EC51}" type="datetime1">
              <a:rPr lang="ko-KR" altLang="en-US" smtClean="0"/>
              <a:t>2021-12-09</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0E690E-858B-4943-B55E-20856A06BC00}" type="slidenum">
              <a:rPr lang="ko-KR" altLang="en-US" smtClean="0"/>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1.tiff"/></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2.png"/><Relationship Id="rId10" Type="http://schemas.openxmlformats.org/officeDocument/2006/relationships/image" Target="../media/image9.png"/><Relationship Id="rId4" Type="http://schemas.openxmlformats.org/officeDocument/2006/relationships/image" Target="../media/image1.tiff"/><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image" Target="../media/image1.tiff"/></Relationships>
</file>

<file path=ppt/slides/_rels/slide5.xml.rels><?xml version="1.0" encoding="UTF-8" standalone="yes"?>
<Relationships xmlns="http://schemas.openxmlformats.org/package/2006/relationships"><Relationship Id="rId8" Type="http://schemas.openxmlformats.org/officeDocument/2006/relationships/image" Target="../media/image220.png"/><Relationship Id="rId3" Type="http://schemas.openxmlformats.org/officeDocument/2006/relationships/image" Target="../media/image3.png"/><Relationship Id="rId7" Type="http://schemas.openxmlformats.org/officeDocument/2006/relationships/image" Target="../media/image2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00.png"/><Relationship Id="rId5" Type="http://schemas.openxmlformats.org/officeDocument/2006/relationships/image" Target="../media/image2.png"/><Relationship Id="rId10" Type="http://schemas.openxmlformats.org/officeDocument/2006/relationships/image" Target="../media/image240.png"/><Relationship Id="rId4" Type="http://schemas.openxmlformats.org/officeDocument/2006/relationships/image" Target="../media/image1.tiff"/><Relationship Id="rId9" Type="http://schemas.openxmlformats.org/officeDocument/2006/relationships/image" Target="../media/image230.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3.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9"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png"/><Relationship Id="rId4"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6" descr="blue">
            <a:extLst>
              <a:ext uri="{FF2B5EF4-FFF2-40B4-BE49-F238E27FC236}">
                <a16:creationId xmlns:a16="http://schemas.microsoft.com/office/drawing/2014/main" id="{9B4F8350-0A04-4E9E-AC09-C4108A4746A8}"/>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1000" y="1649461"/>
            <a:ext cx="9144000" cy="2931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6">
            <a:extLst>
              <a:ext uri="{FF2B5EF4-FFF2-40B4-BE49-F238E27FC236}">
                <a16:creationId xmlns:a16="http://schemas.microsoft.com/office/drawing/2014/main" id="{AC8E9767-6A5E-4583-AA0B-AD7C528B9CD5}"/>
              </a:ext>
            </a:extLst>
          </p:cNvPr>
          <p:cNvSpPr txBox="1"/>
          <p:nvPr/>
        </p:nvSpPr>
        <p:spPr>
          <a:xfrm>
            <a:off x="611560" y="1931348"/>
            <a:ext cx="8064896" cy="1569660"/>
          </a:xfrm>
          <a:prstGeom prst="rect">
            <a:avLst/>
          </a:prstGeom>
          <a:noFill/>
        </p:spPr>
        <p:txBody>
          <a:bodyPr wrap="square" rtlCol="0">
            <a:spAutoFit/>
          </a:bodyPr>
          <a:lstStyle/>
          <a:p>
            <a:pPr algn="ctr"/>
            <a:r>
              <a:rPr lang="en-US" altLang="ko-KR" sz="4800" b="1" dirty="0">
                <a:solidFill>
                  <a:schemeClr val="bg1"/>
                </a:solidFill>
              </a:rPr>
              <a:t>LED Display Technology Trends</a:t>
            </a:r>
          </a:p>
        </p:txBody>
      </p:sp>
      <p:sp>
        <p:nvSpPr>
          <p:cNvPr id="6" name="文本框 6">
            <a:extLst>
              <a:ext uri="{FF2B5EF4-FFF2-40B4-BE49-F238E27FC236}">
                <a16:creationId xmlns:a16="http://schemas.microsoft.com/office/drawing/2014/main" id="{207F08D8-5512-4032-A5FF-42A8F4DEC1DE}"/>
              </a:ext>
            </a:extLst>
          </p:cNvPr>
          <p:cNvSpPr txBox="1"/>
          <p:nvPr/>
        </p:nvSpPr>
        <p:spPr>
          <a:xfrm>
            <a:off x="2720371" y="4509120"/>
            <a:ext cx="3664593" cy="2031325"/>
          </a:xfrm>
          <a:prstGeom prst="rect">
            <a:avLst/>
          </a:prstGeom>
          <a:noFill/>
        </p:spPr>
        <p:txBody>
          <a:bodyPr wrap="none" rtlCol="0">
            <a:spAutoFit/>
          </a:bodyPr>
          <a:lstStyle/>
          <a:p>
            <a:pPr algn="ctr"/>
            <a:r>
              <a:rPr lang="zh-CN" altLang="en-US" sz="2700" b="1" dirty="0">
                <a:ea typeface="Arita Heiti" panose="00020600040101010101" pitchFamily="18" charset="-122"/>
              </a:rPr>
              <a:t>李元石</a:t>
            </a:r>
            <a:r>
              <a:rPr lang="en-US" altLang="zh-CN" sz="2700" b="1" dirty="0">
                <a:ea typeface="Arita Heiti" panose="00020600040101010101" pitchFamily="18" charset="-122"/>
              </a:rPr>
              <a:t>(Wonseok LEE)</a:t>
            </a:r>
          </a:p>
          <a:p>
            <a:pPr algn="ctr"/>
            <a:endParaRPr lang="en-US" altLang="zh-CN" sz="500" b="1" dirty="0">
              <a:ea typeface="Arita Heiti" panose="00020600040101010101" pitchFamily="18" charset="-122"/>
            </a:endParaRPr>
          </a:p>
          <a:p>
            <a:pPr algn="ctr"/>
            <a:r>
              <a:rPr lang="zh-CN" altLang="en-US" sz="2700" b="1" dirty="0">
                <a:ea typeface="Arita Heiti" panose="00020600040101010101" pitchFamily="18" charset="-122"/>
              </a:rPr>
              <a:t>宽禁带半导体研究中心</a:t>
            </a:r>
            <a:endParaRPr lang="en-US" altLang="zh-CN" sz="2700" b="1" dirty="0">
              <a:ea typeface="Arita Heiti" panose="00020600040101010101" pitchFamily="18" charset="-122"/>
            </a:endParaRPr>
          </a:p>
          <a:p>
            <a:pPr algn="ctr"/>
            <a:endParaRPr lang="en-US" altLang="zh-CN" sz="500" b="1" dirty="0">
              <a:ea typeface="Arita Heiti" panose="00020600040101010101" pitchFamily="18" charset="-122"/>
            </a:endParaRPr>
          </a:p>
          <a:p>
            <a:pPr algn="ctr"/>
            <a:r>
              <a:rPr lang="en-US" altLang="zh-CN" sz="2700" b="1" dirty="0">
                <a:ea typeface="Arita Heiti" panose="00020600040101010101" pitchFamily="18" charset="-122"/>
              </a:rPr>
              <a:t>MBE Lab., Physics</a:t>
            </a:r>
          </a:p>
          <a:p>
            <a:pPr algn="ctr"/>
            <a:endParaRPr lang="en-US" altLang="zh-CN" sz="800" b="1" dirty="0">
              <a:latin typeface="+mj-lt"/>
              <a:ea typeface="Arita Heiti" panose="00020600040101010101" pitchFamily="18" charset="-122"/>
            </a:endParaRPr>
          </a:p>
          <a:p>
            <a:pPr algn="ctr"/>
            <a:r>
              <a:rPr lang="en-US" altLang="zh-CN" sz="2700" b="1" dirty="0">
                <a:latin typeface="+mj-lt"/>
                <a:ea typeface="Arita Heiti" panose="00020600040101010101" pitchFamily="18" charset="-122"/>
              </a:rPr>
              <a:t>2021. 12. 09</a:t>
            </a:r>
          </a:p>
        </p:txBody>
      </p:sp>
      <p:sp>
        <p:nvSpPr>
          <p:cNvPr id="10" name="Rectangle 2">
            <a:extLst>
              <a:ext uri="{FF2B5EF4-FFF2-40B4-BE49-F238E27FC236}">
                <a16:creationId xmlns:a16="http://schemas.microsoft.com/office/drawing/2014/main" id="{1B7E8470-0FD5-46BF-9768-47117D6580E5}"/>
              </a:ext>
            </a:extLst>
          </p:cNvPr>
          <p:cNvSpPr>
            <a:spLocks noChangeArrowheads="1"/>
          </p:cNvSpPr>
          <p:nvPr/>
        </p:nvSpPr>
        <p:spPr bwMode="auto">
          <a:xfrm>
            <a:off x="114300" y="867677"/>
            <a:ext cx="65" cy="207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ko-KR" altLang="en-US" sz="1350"/>
          </a:p>
        </p:txBody>
      </p:sp>
      <p:pic>
        <p:nvPicPr>
          <p:cNvPr id="7" name="Picture 2" descr="E:\13-PKUMBE logo\新+平\PKUMBE logo-small5.tif">
            <a:extLst>
              <a:ext uri="{FF2B5EF4-FFF2-40B4-BE49-F238E27FC236}">
                <a16:creationId xmlns:a16="http://schemas.microsoft.com/office/drawing/2014/main" id="{67CA2BB8-F134-47A2-9063-9CF895B52D76}"/>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7416456" y="282276"/>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
            <a:extLst>
              <a:ext uri="{FF2B5EF4-FFF2-40B4-BE49-F238E27FC236}">
                <a16:creationId xmlns:a16="http://schemas.microsoft.com/office/drawing/2014/main" id="{A8DE9A69-F73D-42F2-B414-F85376CCC4C0}"/>
              </a:ext>
            </a:extLst>
          </p:cNvPr>
          <p:cNvPicPr>
            <a:picLocks noChangeAspect="1" noChangeArrowheads="1"/>
          </p:cNvPicPr>
          <p:nvPr/>
        </p:nvPicPr>
        <p:blipFill rotWithShape="1">
          <a:blip r:embed="rId5"/>
          <a:srcRect r="69914"/>
          <a:stretch>
            <a:fillRect/>
          </a:stretch>
        </p:blipFill>
        <p:spPr bwMode="auto">
          <a:xfrm>
            <a:off x="467544" y="283500"/>
            <a:ext cx="1303814" cy="1260000"/>
          </a:xfrm>
          <a:prstGeom prst="rect">
            <a:avLst/>
          </a:prstGeom>
          <a:noFill/>
          <a:ln w="9525">
            <a:noFill/>
            <a:miter lim="800000"/>
            <a:headEnd/>
            <a:tailEnd/>
          </a:ln>
          <a:effectLst/>
        </p:spPr>
      </p:pic>
      <p:pic>
        <p:nvPicPr>
          <p:cNvPr id="12" name="Picture 1">
            <a:extLst>
              <a:ext uri="{FF2B5EF4-FFF2-40B4-BE49-F238E27FC236}">
                <a16:creationId xmlns:a16="http://schemas.microsoft.com/office/drawing/2014/main" id="{95CD7FD8-97FE-40BB-AE30-4343763B1043}"/>
              </a:ext>
            </a:extLst>
          </p:cNvPr>
          <p:cNvPicPr>
            <a:picLocks noChangeAspect="1" noChangeArrowheads="1"/>
          </p:cNvPicPr>
          <p:nvPr/>
        </p:nvPicPr>
        <p:blipFill rotWithShape="1">
          <a:blip r:embed="rId5"/>
          <a:srcRect l="30997"/>
          <a:stretch>
            <a:fillRect/>
          </a:stretch>
        </p:blipFill>
        <p:spPr bwMode="auto">
          <a:xfrm>
            <a:off x="3185984" y="282276"/>
            <a:ext cx="2733365" cy="1151727"/>
          </a:xfrm>
          <a:prstGeom prst="rect">
            <a:avLst/>
          </a:prstGeom>
          <a:noFill/>
          <a:ln w="9525">
            <a:noFill/>
            <a:miter lim="800000"/>
            <a:headEnd/>
            <a:tailEnd/>
          </a:ln>
          <a:effectLst/>
        </p:spPr>
      </p:pic>
    </p:spTree>
    <p:extLst>
      <p:ext uri="{BB962C8B-B14F-4D97-AF65-F5344CB8AC3E}">
        <p14:creationId xmlns:p14="http://schemas.microsoft.com/office/powerpoint/2010/main" val="3757326786"/>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a:extLst>
              <a:ext uri="{FF2B5EF4-FFF2-40B4-BE49-F238E27FC236}">
                <a16:creationId xmlns:a16="http://schemas.microsoft.com/office/drawing/2014/main" id="{AC8E9767-6A5E-4583-AA0B-AD7C528B9CD5}"/>
              </a:ext>
            </a:extLst>
          </p:cNvPr>
          <p:cNvSpPr txBox="1"/>
          <p:nvPr/>
        </p:nvSpPr>
        <p:spPr>
          <a:xfrm>
            <a:off x="539552" y="2106515"/>
            <a:ext cx="8064896" cy="1569660"/>
          </a:xfrm>
          <a:prstGeom prst="rect">
            <a:avLst/>
          </a:prstGeom>
          <a:noFill/>
        </p:spPr>
        <p:txBody>
          <a:bodyPr wrap="square" rtlCol="0">
            <a:spAutoFit/>
          </a:bodyPr>
          <a:lstStyle/>
          <a:p>
            <a:pPr algn="ctr"/>
            <a:r>
              <a:rPr lang="en-US" altLang="zh-CN" sz="9600" b="1" dirty="0">
                <a:latin typeface="+mj-lt"/>
                <a:ea typeface="Arita Heiti" panose="00020600040101010101" pitchFamily="18" charset="-122"/>
              </a:rPr>
              <a:t>Thank you</a:t>
            </a:r>
            <a:endParaRPr lang="zh-CN" altLang="en-US" sz="9600" b="1" dirty="0">
              <a:latin typeface="+mj-lt"/>
              <a:ea typeface="Arita Heiti" panose="00020600040101010101" pitchFamily="18" charset="-122"/>
            </a:endParaRPr>
          </a:p>
        </p:txBody>
      </p:sp>
      <p:sp>
        <p:nvSpPr>
          <p:cNvPr id="10" name="Rectangle 2">
            <a:extLst>
              <a:ext uri="{FF2B5EF4-FFF2-40B4-BE49-F238E27FC236}">
                <a16:creationId xmlns:a16="http://schemas.microsoft.com/office/drawing/2014/main" id="{1B7E8470-0FD5-46BF-9768-47117D6580E5}"/>
              </a:ext>
            </a:extLst>
          </p:cNvPr>
          <p:cNvSpPr>
            <a:spLocks noChangeArrowheads="1"/>
          </p:cNvSpPr>
          <p:nvPr/>
        </p:nvSpPr>
        <p:spPr bwMode="auto">
          <a:xfrm>
            <a:off x="114300" y="867677"/>
            <a:ext cx="65" cy="207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ko-KR" altLang="en-US" sz="1350"/>
          </a:p>
        </p:txBody>
      </p:sp>
      <p:pic>
        <p:nvPicPr>
          <p:cNvPr id="7" name="Picture 2" descr="E:\13-PKUMBE logo\新+平\PKUMBE logo-small5.tif">
            <a:extLst>
              <a:ext uri="{FF2B5EF4-FFF2-40B4-BE49-F238E27FC236}">
                <a16:creationId xmlns:a16="http://schemas.microsoft.com/office/drawing/2014/main" id="{67CA2BB8-F134-47A2-9063-9CF895B52D76}"/>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7416456" y="282276"/>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
            <a:extLst>
              <a:ext uri="{FF2B5EF4-FFF2-40B4-BE49-F238E27FC236}">
                <a16:creationId xmlns:a16="http://schemas.microsoft.com/office/drawing/2014/main" id="{A8DE9A69-F73D-42F2-B414-F85376CCC4C0}"/>
              </a:ext>
            </a:extLst>
          </p:cNvPr>
          <p:cNvPicPr>
            <a:picLocks noChangeAspect="1" noChangeArrowheads="1"/>
          </p:cNvPicPr>
          <p:nvPr/>
        </p:nvPicPr>
        <p:blipFill rotWithShape="1">
          <a:blip r:embed="rId4"/>
          <a:srcRect r="69914"/>
          <a:stretch>
            <a:fillRect/>
          </a:stretch>
        </p:blipFill>
        <p:spPr bwMode="auto">
          <a:xfrm>
            <a:off x="467544" y="283500"/>
            <a:ext cx="1303814" cy="1260000"/>
          </a:xfrm>
          <a:prstGeom prst="rect">
            <a:avLst/>
          </a:prstGeom>
          <a:noFill/>
          <a:ln w="9525">
            <a:noFill/>
            <a:miter lim="800000"/>
            <a:headEnd/>
            <a:tailEnd/>
          </a:ln>
          <a:effectLst/>
        </p:spPr>
      </p:pic>
      <p:pic>
        <p:nvPicPr>
          <p:cNvPr id="12" name="Picture 1">
            <a:extLst>
              <a:ext uri="{FF2B5EF4-FFF2-40B4-BE49-F238E27FC236}">
                <a16:creationId xmlns:a16="http://schemas.microsoft.com/office/drawing/2014/main" id="{95CD7FD8-97FE-40BB-AE30-4343763B1043}"/>
              </a:ext>
            </a:extLst>
          </p:cNvPr>
          <p:cNvPicPr>
            <a:picLocks noChangeAspect="1" noChangeArrowheads="1"/>
          </p:cNvPicPr>
          <p:nvPr/>
        </p:nvPicPr>
        <p:blipFill rotWithShape="1">
          <a:blip r:embed="rId4"/>
          <a:srcRect l="30997"/>
          <a:stretch>
            <a:fillRect/>
          </a:stretch>
        </p:blipFill>
        <p:spPr bwMode="auto">
          <a:xfrm>
            <a:off x="3185984" y="282276"/>
            <a:ext cx="2733365" cy="1151727"/>
          </a:xfrm>
          <a:prstGeom prst="rect">
            <a:avLst/>
          </a:prstGeom>
          <a:noFill/>
          <a:ln w="9525">
            <a:noFill/>
            <a:miter lim="800000"/>
            <a:headEnd/>
            <a:tailEnd/>
          </a:ln>
          <a:effectLst/>
        </p:spPr>
      </p:pic>
      <p:pic>
        <p:nvPicPr>
          <p:cNvPr id="14" name="图片 5">
            <a:extLst>
              <a:ext uri="{FF2B5EF4-FFF2-40B4-BE49-F238E27FC236}">
                <a16:creationId xmlns:a16="http://schemas.microsoft.com/office/drawing/2014/main" id="{C98C071E-6650-43F0-90C3-6924F9EAB4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362652"/>
            <a:ext cx="9144000" cy="2522732"/>
          </a:xfrm>
          <a:prstGeom prst="rect">
            <a:avLst/>
          </a:prstGeom>
        </p:spPr>
      </p:pic>
    </p:spTree>
    <p:extLst>
      <p:ext uri="{BB962C8B-B14F-4D97-AF65-F5344CB8AC3E}">
        <p14:creationId xmlns:p14="http://schemas.microsoft.com/office/powerpoint/2010/main" val="3328412069"/>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사각형: 둥근 모서리 1">
            <a:extLst>
              <a:ext uri="{FF2B5EF4-FFF2-40B4-BE49-F238E27FC236}">
                <a16:creationId xmlns:a16="http://schemas.microsoft.com/office/drawing/2014/main" id="{579ED307-B861-4A23-8368-FD6238FCCF82}"/>
              </a:ext>
            </a:extLst>
          </p:cNvPr>
          <p:cNvSpPr/>
          <p:nvPr/>
        </p:nvSpPr>
        <p:spPr>
          <a:xfrm>
            <a:off x="301226" y="4093408"/>
            <a:ext cx="8280920" cy="719997"/>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2" name="사각형: 둥근 모서리 1">
            <a:extLst>
              <a:ext uri="{FF2B5EF4-FFF2-40B4-BE49-F238E27FC236}">
                <a16:creationId xmlns:a16="http://schemas.microsoft.com/office/drawing/2014/main" id="{4B087847-A77E-4B4E-AAF7-48A77032A87C}"/>
              </a:ext>
            </a:extLst>
          </p:cNvPr>
          <p:cNvSpPr/>
          <p:nvPr/>
        </p:nvSpPr>
        <p:spPr>
          <a:xfrm>
            <a:off x="313670" y="2746370"/>
            <a:ext cx="8280920" cy="719997"/>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사각형: 둥근 모서리 1">
            <a:extLst>
              <a:ext uri="{FF2B5EF4-FFF2-40B4-BE49-F238E27FC236}">
                <a16:creationId xmlns:a16="http://schemas.microsoft.com/office/drawing/2014/main" id="{0E50C79C-7BE2-406E-8BAE-8C79DE8C10E1}"/>
              </a:ext>
            </a:extLst>
          </p:cNvPr>
          <p:cNvSpPr/>
          <p:nvPr/>
        </p:nvSpPr>
        <p:spPr>
          <a:xfrm>
            <a:off x="313670" y="1387968"/>
            <a:ext cx="8280920" cy="719997"/>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7"/>
          <p:cNvSpPr txBox="1">
            <a:spLocks noChangeArrowheads="1"/>
          </p:cNvSpPr>
          <p:nvPr/>
        </p:nvSpPr>
        <p:spPr bwMode="auto">
          <a:xfrm>
            <a:off x="154538" y="71755"/>
            <a:ext cx="2185214"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Contents</a:t>
            </a:r>
          </a:p>
        </p:txBody>
      </p:sp>
      <p:sp>
        <p:nvSpPr>
          <p:cNvPr id="100" name="Text Box 99"/>
          <p:cNvSpPr txBox="1"/>
          <p:nvPr/>
        </p:nvSpPr>
        <p:spPr>
          <a:xfrm>
            <a:off x="422170" y="1481877"/>
            <a:ext cx="6192688" cy="3539430"/>
          </a:xfrm>
          <a:prstGeom prst="rect">
            <a:avLst/>
          </a:prstGeom>
          <a:noFill/>
          <a:ln w="9525">
            <a:noFill/>
          </a:ln>
        </p:spPr>
        <p:txBody>
          <a:bodyPr wrap="square">
            <a:spAutoFit/>
          </a:bodyPr>
          <a:lstStyle/>
          <a:p>
            <a:pPr marL="342900" indent="-342900">
              <a:buAutoNum type="arabicPeriod"/>
            </a:pPr>
            <a:r>
              <a:rPr lang="en-US" altLang="ko-KR" sz="2800" b="1" dirty="0">
                <a:solidFill>
                  <a:schemeClr val="bg1"/>
                </a:solidFill>
                <a:latin typeface="Arial" panose="020B0604020202020204" pitchFamily="34" charset="0"/>
                <a:ea typeface="맑은 고딕" panose="020B0503020000020004" pitchFamily="50" charset="-127"/>
                <a:cs typeface="Arial" panose="020B0604020202020204" pitchFamily="34" charset="0"/>
                <a:sym typeface="+mn-ea"/>
              </a:rPr>
              <a:t>Introduction</a:t>
            </a:r>
          </a:p>
          <a:p>
            <a:endParaRPr lang="en-US" altLang="ko-KR" sz="2000" b="1" dirty="0">
              <a:solidFill>
                <a:schemeClr val="bg1"/>
              </a:solidFill>
              <a:latin typeface="Arial" panose="020B0604020202020204" pitchFamily="34" charset="0"/>
              <a:ea typeface="맑은 고딕" panose="020B0503020000020004" pitchFamily="50" charset="-127"/>
              <a:cs typeface="Arial" panose="020B0604020202020204" pitchFamily="34" charset="0"/>
              <a:sym typeface="+mn-ea"/>
            </a:endParaRPr>
          </a:p>
          <a:p>
            <a:endParaRPr lang="en-US" altLang="ko-KR" sz="2000" b="1" dirty="0">
              <a:solidFill>
                <a:schemeClr val="bg1"/>
              </a:solidFill>
              <a:latin typeface="Arial" panose="020B0604020202020204" pitchFamily="34" charset="0"/>
              <a:ea typeface="맑은 고딕" panose="020B0503020000020004" pitchFamily="50" charset="-127"/>
              <a:cs typeface="Arial" panose="020B0604020202020204" pitchFamily="34" charset="0"/>
              <a:sym typeface="+mn-ea"/>
            </a:endParaRPr>
          </a:p>
          <a:p>
            <a:endParaRPr lang="en-US" altLang="ko-KR" sz="2000" b="1" dirty="0">
              <a:solidFill>
                <a:schemeClr val="bg1"/>
              </a:solidFill>
              <a:latin typeface="Arial" panose="020B0604020202020204" pitchFamily="34" charset="0"/>
              <a:ea typeface="맑은 고딕" panose="020B0503020000020004" pitchFamily="50" charset="-127"/>
              <a:cs typeface="Arial" panose="020B0604020202020204" pitchFamily="34" charset="0"/>
              <a:sym typeface="+mn-ea"/>
            </a:endParaRPr>
          </a:p>
          <a:p>
            <a:r>
              <a:rPr lang="en-US" altLang="ko-KR" sz="2800" b="1" dirty="0">
                <a:solidFill>
                  <a:schemeClr val="bg1"/>
                </a:solidFill>
                <a:latin typeface="Arial" panose="020B0604020202020204" pitchFamily="34" charset="0"/>
                <a:cs typeface="Arial" panose="020B0604020202020204" pitchFamily="34" charset="0"/>
                <a:sym typeface="+mn-ea"/>
              </a:rPr>
              <a:t>2. Micro-LEDs Patents Breakdown </a:t>
            </a:r>
            <a:endParaRPr lang="en-US" altLang="ko-KR" sz="2800" b="1" dirty="0">
              <a:solidFill>
                <a:schemeClr val="bg1"/>
              </a:solidFill>
              <a:latin typeface="Arial" panose="020B0604020202020204" pitchFamily="34" charset="0"/>
              <a:ea typeface="맑은 고딕" panose="020B0503020000020004" pitchFamily="50" charset="-127"/>
              <a:cs typeface="Arial" panose="020B0604020202020204" pitchFamily="34" charset="0"/>
              <a:sym typeface="+mn-ea"/>
            </a:endParaRPr>
          </a:p>
          <a:p>
            <a:pPr indent="0"/>
            <a:endParaRPr lang="en-US" altLang="ko-KR" sz="2000" b="1" dirty="0">
              <a:solidFill>
                <a:schemeClr val="bg1"/>
              </a:solidFill>
              <a:latin typeface="Arial" panose="020B0604020202020204" pitchFamily="34" charset="0"/>
              <a:cs typeface="Arial" panose="020B0604020202020204" pitchFamily="34" charset="0"/>
              <a:sym typeface="+mn-ea"/>
            </a:endParaRPr>
          </a:p>
          <a:p>
            <a:pPr indent="0"/>
            <a:endParaRPr lang="en-US" altLang="ko-KR" sz="2000" b="1" dirty="0">
              <a:solidFill>
                <a:schemeClr val="bg1"/>
              </a:solidFill>
              <a:latin typeface="Arial" panose="020B0604020202020204" pitchFamily="34" charset="0"/>
              <a:cs typeface="Arial" panose="020B0604020202020204" pitchFamily="34" charset="0"/>
              <a:sym typeface="+mn-ea"/>
            </a:endParaRPr>
          </a:p>
          <a:p>
            <a:pPr indent="0"/>
            <a:endParaRPr lang="en-US" altLang="ko-KR" sz="2000" b="1" dirty="0">
              <a:solidFill>
                <a:schemeClr val="bg1"/>
              </a:solidFill>
              <a:latin typeface="Arial" panose="020B0604020202020204" pitchFamily="34" charset="0"/>
              <a:cs typeface="Arial" panose="020B0604020202020204" pitchFamily="34" charset="0"/>
              <a:sym typeface="+mn-ea"/>
            </a:endParaRPr>
          </a:p>
          <a:p>
            <a:pPr indent="0"/>
            <a:r>
              <a:rPr lang="en-US" altLang="ko-KR" sz="2800" b="1" dirty="0">
                <a:solidFill>
                  <a:schemeClr val="bg1"/>
                </a:solidFill>
                <a:latin typeface="Arial" panose="020B0604020202020204" pitchFamily="34" charset="0"/>
                <a:cs typeface="Arial" panose="020B0604020202020204" pitchFamily="34" charset="0"/>
                <a:sym typeface="+mn-ea"/>
              </a:rPr>
              <a:t>3. Conclusion</a:t>
            </a:r>
          </a:p>
          <a:p>
            <a:pPr indent="0"/>
            <a:endParaRPr lang="en-US" altLang="ko-KR" sz="2000" b="1" dirty="0">
              <a:solidFill>
                <a:schemeClr val="bg1"/>
              </a:solidFill>
              <a:latin typeface="Arial" panose="020B0604020202020204" pitchFamily="34" charset="0"/>
              <a:cs typeface="Arial" panose="020B0604020202020204" pitchFamily="34" charset="0"/>
              <a:sym typeface="+mn-ea"/>
            </a:endParaRPr>
          </a:p>
        </p:txBody>
      </p:sp>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sp>
        <p:nvSpPr>
          <p:cNvPr id="14" name="TextBox 13">
            <a:extLst>
              <a:ext uri="{FF2B5EF4-FFF2-40B4-BE49-F238E27FC236}">
                <a16:creationId xmlns:a16="http://schemas.microsoft.com/office/drawing/2014/main" id="{A294541D-2DC0-44C8-B70D-AB653CB8F1D2}"/>
              </a:ext>
            </a:extLst>
          </p:cNvPr>
          <p:cNvSpPr txBox="1"/>
          <p:nvPr/>
        </p:nvSpPr>
        <p:spPr>
          <a:xfrm>
            <a:off x="4275648" y="6456903"/>
            <a:ext cx="635110" cy="369332"/>
          </a:xfrm>
          <a:prstGeom prst="rect">
            <a:avLst/>
          </a:prstGeom>
          <a:noFill/>
        </p:spPr>
        <p:txBody>
          <a:bodyPr wrap="none" rtlCol="0">
            <a:spAutoFit/>
          </a:bodyPr>
          <a:lstStyle/>
          <a:p>
            <a:r>
              <a:rPr lang="en-US" altLang="ko-KR" dirty="0"/>
              <a:t>&lt;2&gt;</a:t>
            </a:r>
            <a:endParaRPr lang="ko-KR" altLang="en-US" dirty="0"/>
          </a:p>
        </p:txBody>
      </p:sp>
    </p:spTree>
    <p:extLst>
      <p:ext uri="{BB962C8B-B14F-4D97-AF65-F5344CB8AC3E}">
        <p14:creationId xmlns:p14="http://schemas.microsoft.com/office/powerpoint/2010/main" val="4067390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7"/>
          <p:cNvSpPr txBox="1">
            <a:spLocks noChangeArrowheads="1"/>
          </p:cNvSpPr>
          <p:nvPr/>
        </p:nvSpPr>
        <p:spPr bwMode="auto">
          <a:xfrm>
            <a:off x="254129" y="71755"/>
            <a:ext cx="2877711"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Introduction</a:t>
            </a:r>
          </a:p>
        </p:txBody>
      </p:sp>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sp>
        <p:nvSpPr>
          <p:cNvPr id="10" name="직사각형 9">
            <a:extLst>
              <a:ext uri="{FF2B5EF4-FFF2-40B4-BE49-F238E27FC236}">
                <a16:creationId xmlns:a16="http://schemas.microsoft.com/office/drawing/2014/main" id="{A1D86832-6307-427B-925C-2026C046FDA7}"/>
              </a:ext>
            </a:extLst>
          </p:cNvPr>
          <p:cNvSpPr/>
          <p:nvPr/>
        </p:nvSpPr>
        <p:spPr>
          <a:xfrm>
            <a:off x="107504" y="1081600"/>
            <a:ext cx="3481018" cy="369332"/>
          </a:xfrm>
          <a:prstGeom prst="rect">
            <a:avLst/>
          </a:prstGeom>
        </p:spPr>
        <p:txBody>
          <a:bodyPr wrap="none">
            <a:spAutoFit/>
          </a:bodyPr>
          <a:lstStyle/>
          <a:p>
            <a:r>
              <a:rPr lang="en-US" altLang="ko-KR" dirty="0"/>
              <a:t>▶ </a:t>
            </a:r>
            <a:r>
              <a:rPr lang="en-US" altLang="ko-KR" b="1" dirty="0">
                <a:latin typeface="Arial" panose="020B0604020202020204" pitchFamily="34" charset="0"/>
                <a:cs typeface="Arial" panose="020B0604020202020204" pitchFamily="34" charset="0"/>
                <a:sym typeface="+mn-ea"/>
              </a:rPr>
              <a:t>Display Technology Trends</a:t>
            </a:r>
            <a:endParaRPr lang="ko-KR" altLang="en-US" dirty="0"/>
          </a:p>
        </p:txBody>
      </p:sp>
      <p:sp>
        <p:nvSpPr>
          <p:cNvPr id="32" name="TextBox 31">
            <a:extLst>
              <a:ext uri="{FF2B5EF4-FFF2-40B4-BE49-F238E27FC236}">
                <a16:creationId xmlns:a16="http://schemas.microsoft.com/office/drawing/2014/main" id="{A29C5DD6-E1C4-4D7D-B3D1-D71F8DF1F5E3}"/>
              </a:ext>
            </a:extLst>
          </p:cNvPr>
          <p:cNvSpPr txBox="1"/>
          <p:nvPr/>
        </p:nvSpPr>
        <p:spPr>
          <a:xfrm>
            <a:off x="4275648" y="6456903"/>
            <a:ext cx="635110" cy="369332"/>
          </a:xfrm>
          <a:prstGeom prst="rect">
            <a:avLst/>
          </a:prstGeom>
          <a:noFill/>
        </p:spPr>
        <p:txBody>
          <a:bodyPr wrap="none" rtlCol="0">
            <a:spAutoFit/>
          </a:bodyPr>
          <a:lstStyle/>
          <a:p>
            <a:r>
              <a:rPr lang="en-US" altLang="ko-KR" dirty="0"/>
              <a:t>&lt;3&gt;</a:t>
            </a:r>
            <a:endParaRPr lang="ko-KR" altLang="en-US" dirty="0"/>
          </a:p>
        </p:txBody>
      </p:sp>
      <p:grpSp>
        <p:nvGrpSpPr>
          <p:cNvPr id="11" name="그룹 10">
            <a:extLst>
              <a:ext uri="{FF2B5EF4-FFF2-40B4-BE49-F238E27FC236}">
                <a16:creationId xmlns:a16="http://schemas.microsoft.com/office/drawing/2014/main" id="{5D8CA323-2557-4063-9B1C-D39D4ADFED0E}"/>
              </a:ext>
            </a:extLst>
          </p:cNvPr>
          <p:cNvGrpSpPr/>
          <p:nvPr/>
        </p:nvGrpSpPr>
        <p:grpSpPr>
          <a:xfrm>
            <a:off x="88165" y="1179296"/>
            <a:ext cx="8971786" cy="5086061"/>
            <a:chOff x="88165" y="1179296"/>
            <a:chExt cx="8971786" cy="5086061"/>
          </a:xfrm>
        </p:grpSpPr>
        <p:sp>
          <p:nvSpPr>
            <p:cNvPr id="13" name="Text Box 99">
              <a:extLst>
                <a:ext uri="{FF2B5EF4-FFF2-40B4-BE49-F238E27FC236}">
                  <a16:creationId xmlns:a16="http://schemas.microsoft.com/office/drawing/2014/main" id="{B2283189-0652-4120-8968-BF850AC6D501}"/>
                </a:ext>
              </a:extLst>
            </p:cNvPr>
            <p:cNvSpPr txBox="1"/>
            <p:nvPr/>
          </p:nvSpPr>
          <p:spPr>
            <a:xfrm>
              <a:off x="1043608" y="5926803"/>
              <a:ext cx="7995947" cy="338554"/>
            </a:xfrm>
            <a:prstGeom prst="rect">
              <a:avLst/>
            </a:prstGeom>
            <a:noFill/>
            <a:ln w="9525">
              <a:noFill/>
            </a:ln>
          </p:spPr>
          <p:txBody>
            <a:bodyPr wrap="square">
              <a:spAutoFit/>
            </a:bodyPr>
            <a:lstStyle/>
            <a:p>
              <a:pPr indent="0"/>
              <a:r>
                <a:rPr lang="en-US" altLang="ko-KR" sz="1600" b="1" dirty="0">
                  <a:latin typeface="Arial" panose="020B0604020202020204" pitchFamily="34" charset="0"/>
                  <a:ea typeface="맑은 고딕" panose="020B0503020000020004" pitchFamily="50" charset="-127"/>
                  <a:cs typeface="Arial" panose="020B0604020202020204" pitchFamily="34" charset="0"/>
                  <a:sym typeface="+mn-ea"/>
                </a:rPr>
                <a:t>- Display Technology Advance: CRT -&gt; LCD -&gt; OLED</a:t>
              </a:r>
              <a:endParaRPr lang="en-US" altLang="ko-KR" sz="1600" b="1" dirty="0">
                <a:latin typeface="Arial" panose="020B0604020202020204" pitchFamily="34" charset="0"/>
                <a:cs typeface="Arial" panose="020B0604020202020204" pitchFamily="34" charset="0"/>
                <a:sym typeface="+mn-ea"/>
              </a:endParaRPr>
            </a:p>
          </p:txBody>
        </p:sp>
        <p:grpSp>
          <p:nvGrpSpPr>
            <p:cNvPr id="31" name="그룹 30">
              <a:extLst>
                <a:ext uri="{FF2B5EF4-FFF2-40B4-BE49-F238E27FC236}">
                  <a16:creationId xmlns:a16="http://schemas.microsoft.com/office/drawing/2014/main" id="{59BAFCB0-0812-4C72-9AD8-75568F880A0F}"/>
                </a:ext>
              </a:extLst>
            </p:cNvPr>
            <p:cNvGrpSpPr/>
            <p:nvPr/>
          </p:nvGrpSpPr>
          <p:grpSpPr>
            <a:xfrm>
              <a:off x="88165" y="1179296"/>
              <a:ext cx="8971786" cy="4535298"/>
              <a:chOff x="88165" y="1179296"/>
              <a:chExt cx="8971786" cy="4535298"/>
            </a:xfrm>
          </p:grpSpPr>
          <p:sp>
            <p:nvSpPr>
              <p:cNvPr id="3" name="화살표: 오각형 2">
                <a:extLst>
                  <a:ext uri="{FF2B5EF4-FFF2-40B4-BE49-F238E27FC236}">
                    <a16:creationId xmlns:a16="http://schemas.microsoft.com/office/drawing/2014/main" id="{E359708A-9C2A-465A-A353-65B003B0896A}"/>
                  </a:ext>
                </a:extLst>
              </p:cNvPr>
              <p:cNvSpPr/>
              <p:nvPr/>
            </p:nvSpPr>
            <p:spPr>
              <a:xfrm>
                <a:off x="107504" y="5377407"/>
                <a:ext cx="8928992" cy="337187"/>
              </a:xfrm>
              <a:prstGeom prst="homePlate">
                <a:avLst/>
              </a:prstGeom>
              <a:solidFill>
                <a:srgbClr val="00B0F0"/>
              </a:solidFill>
              <a:ln>
                <a:solidFill>
                  <a:srgbClr val="00B0F0"/>
                </a:solidFill>
              </a:ln>
              <a:effectLst>
                <a:glow rad="1397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TextBox 8">
                <a:extLst>
                  <a:ext uri="{FF2B5EF4-FFF2-40B4-BE49-F238E27FC236}">
                    <a16:creationId xmlns:a16="http://schemas.microsoft.com/office/drawing/2014/main" id="{844708F3-3CDE-43FB-9B1B-5B67FBF1819A}"/>
                  </a:ext>
                </a:extLst>
              </p:cNvPr>
              <p:cNvSpPr txBox="1"/>
              <p:nvPr/>
            </p:nvSpPr>
            <p:spPr>
              <a:xfrm>
                <a:off x="105813" y="5379907"/>
                <a:ext cx="731290" cy="307777"/>
              </a:xfrm>
              <a:prstGeom prst="rect">
                <a:avLst/>
              </a:prstGeom>
              <a:noFill/>
            </p:spPr>
            <p:txBody>
              <a:bodyPr wrap="none" rtlCol="0">
                <a:spAutoFit/>
              </a:bodyPr>
              <a:lstStyle/>
              <a:p>
                <a:r>
                  <a:rPr lang="en-US" altLang="ko-KR" sz="1400" b="1" dirty="0"/>
                  <a:t>~2000</a:t>
                </a:r>
                <a:endParaRPr lang="ko-KR" altLang="en-US" sz="1400" b="1" dirty="0"/>
              </a:p>
            </p:txBody>
          </p:sp>
          <p:grpSp>
            <p:nvGrpSpPr>
              <p:cNvPr id="15" name="그룹 14">
                <a:extLst>
                  <a:ext uri="{FF2B5EF4-FFF2-40B4-BE49-F238E27FC236}">
                    <a16:creationId xmlns:a16="http://schemas.microsoft.com/office/drawing/2014/main" id="{A16D127C-628E-44D7-9482-AE981D98EA8B}"/>
                  </a:ext>
                </a:extLst>
              </p:cNvPr>
              <p:cNvGrpSpPr/>
              <p:nvPr/>
            </p:nvGrpSpPr>
            <p:grpSpPr>
              <a:xfrm>
                <a:off x="88165" y="4157250"/>
                <a:ext cx="708020" cy="996674"/>
                <a:chOff x="88165" y="3455832"/>
                <a:chExt cx="708020" cy="996674"/>
              </a:xfrm>
            </p:grpSpPr>
            <p:pic>
              <p:nvPicPr>
                <p:cNvPr id="12" name="그림 11">
                  <a:extLst>
                    <a:ext uri="{FF2B5EF4-FFF2-40B4-BE49-F238E27FC236}">
                      <a16:creationId xmlns:a16="http://schemas.microsoft.com/office/drawing/2014/main" id="{6CC1C754-9A1F-4905-9382-410B444ADBFF}"/>
                    </a:ext>
                  </a:extLst>
                </p:cNvPr>
                <p:cNvPicPr>
                  <a:picLocks noChangeAspect="1"/>
                </p:cNvPicPr>
                <p:nvPr/>
              </p:nvPicPr>
              <p:blipFill>
                <a:blip r:embed="rId6"/>
                <a:stretch>
                  <a:fillRect/>
                </a:stretch>
              </p:blipFill>
              <p:spPr>
                <a:xfrm>
                  <a:off x="88165" y="3732506"/>
                  <a:ext cx="708020" cy="720000"/>
                </a:xfrm>
                <a:prstGeom prst="rect">
                  <a:avLst/>
                </a:prstGeom>
              </p:spPr>
            </p:pic>
            <p:sp>
              <p:nvSpPr>
                <p:cNvPr id="14" name="직사각형 13">
                  <a:extLst>
                    <a:ext uri="{FF2B5EF4-FFF2-40B4-BE49-F238E27FC236}">
                      <a16:creationId xmlns:a16="http://schemas.microsoft.com/office/drawing/2014/main" id="{9D31082A-DF09-4BAC-BCB6-65769E0ECD12}"/>
                    </a:ext>
                  </a:extLst>
                </p:cNvPr>
                <p:cNvSpPr/>
                <p:nvPr/>
              </p:nvSpPr>
              <p:spPr>
                <a:xfrm>
                  <a:off x="220557" y="3455832"/>
                  <a:ext cx="425116" cy="246221"/>
                </a:xfrm>
                <a:prstGeom prst="rect">
                  <a:avLst/>
                </a:prstGeom>
              </p:spPr>
              <p:txBody>
                <a:bodyPr wrap="none">
                  <a:spAutoFit/>
                </a:bodyPr>
                <a:lstStyle/>
                <a:p>
                  <a:r>
                    <a:rPr lang="en-US" altLang="ko-KR" sz="1000" b="1" dirty="0"/>
                    <a:t>CRT</a:t>
                  </a:r>
                  <a:endParaRPr lang="ko-KR" altLang="en-US" sz="1000" b="1" dirty="0"/>
                </a:p>
              </p:txBody>
            </p:sp>
          </p:grpSp>
          <p:sp>
            <p:nvSpPr>
              <p:cNvPr id="16" name="TextBox 15">
                <a:extLst>
                  <a:ext uri="{FF2B5EF4-FFF2-40B4-BE49-F238E27FC236}">
                    <a16:creationId xmlns:a16="http://schemas.microsoft.com/office/drawing/2014/main" id="{3EC7B869-EECC-4AC0-9F1B-9CEAB39953B9}"/>
                  </a:ext>
                </a:extLst>
              </p:cNvPr>
              <p:cNvSpPr txBox="1"/>
              <p:nvPr/>
            </p:nvSpPr>
            <p:spPr>
              <a:xfrm>
                <a:off x="1335697" y="5387291"/>
                <a:ext cx="1148071" cy="307777"/>
              </a:xfrm>
              <a:prstGeom prst="rect">
                <a:avLst/>
              </a:prstGeom>
              <a:noFill/>
            </p:spPr>
            <p:txBody>
              <a:bodyPr wrap="none" rtlCol="0">
                <a:spAutoFit/>
              </a:bodyPr>
              <a:lstStyle/>
              <a:p>
                <a:r>
                  <a:rPr lang="en-US" altLang="ko-KR" sz="1400" b="1" dirty="0"/>
                  <a:t>2000~2015</a:t>
                </a:r>
                <a:endParaRPr lang="ko-KR" altLang="en-US" sz="1400" b="1" dirty="0"/>
              </a:p>
            </p:txBody>
          </p:sp>
          <p:sp>
            <p:nvSpPr>
              <p:cNvPr id="17" name="TextBox 16">
                <a:extLst>
                  <a:ext uri="{FF2B5EF4-FFF2-40B4-BE49-F238E27FC236}">
                    <a16:creationId xmlns:a16="http://schemas.microsoft.com/office/drawing/2014/main" id="{2CED14FE-5C5F-479B-B3CE-F1D4F036A60E}"/>
                  </a:ext>
                </a:extLst>
              </p:cNvPr>
              <p:cNvSpPr txBox="1"/>
              <p:nvPr/>
            </p:nvSpPr>
            <p:spPr>
              <a:xfrm>
                <a:off x="5260550" y="5394624"/>
                <a:ext cx="731290" cy="307777"/>
              </a:xfrm>
              <a:prstGeom prst="rect">
                <a:avLst/>
              </a:prstGeom>
              <a:noFill/>
            </p:spPr>
            <p:txBody>
              <a:bodyPr wrap="none" rtlCol="0">
                <a:spAutoFit/>
              </a:bodyPr>
              <a:lstStyle/>
              <a:p>
                <a:r>
                  <a:rPr lang="en-US" altLang="ko-KR" sz="1400" b="1" dirty="0"/>
                  <a:t>2015~</a:t>
                </a:r>
                <a:endParaRPr lang="ko-KR" altLang="en-US" sz="1400" b="1" dirty="0"/>
              </a:p>
            </p:txBody>
          </p:sp>
          <p:pic>
            <p:nvPicPr>
              <p:cNvPr id="19" name="그림 18">
                <a:extLst>
                  <a:ext uri="{FF2B5EF4-FFF2-40B4-BE49-F238E27FC236}">
                    <a16:creationId xmlns:a16="http://schemas.microsoft.com/office/drawing/2014/main" id="{11A274AF-4358-4FAF-AE9E-8A4D0C99758F}"/>
                  </a:ext>
                </a:extLst>
              </p:cNvPr>
              <p:cNvPicPr>
                <a:picLocks noChangeAspect="1"/>
              </p:cNvPicPr>
              <p:nvPr/>
            </p:nvPicPr>
            <p:blipFill>
              <a:blip r:embed="rId7"/>
              <a:stretch>
                <a:fillRect/>
              </a:stretch>
            </p:blipFill>
            <p:spPr>
              <a:xfrm>
                <a:off x="1193492" y="4087661"/>
                <a:ext cx="1432480" cy="1080000"/>
              </a:xfrm>
              <a:prstGeom prst="rect">
                <a:avLst/>
              </a:prstGeom>
            </p:spPr>
          </p:pic>
          <p:sp>
            <p:nvSpPr>
              <p:cNvPr id="20" name="직사각형 19">
                <a:extLst>
                  <a:ext uri="{FF2B5EF4-FFF2-40B4-BE49-F238E27FC236}">
                    <a16:creationId xmlns:a16="http://schemas.microsoft.com/office/drawing/2014/main" id="{9FC74AD9-B5EA-41EC-A760-4314883DD796}"/>
                  </a:ext>
                </a:extLst>
              </p:cNvPr>
              <p:cNvSpPr/>
              <p:nvPr/>
            </p:nvSpPr>
            <p:spPr>
              <a:xfrm>
                <a:off x="1678512" y="3768089"/>
                <a:ext cx="452368" cy="253916"/>
              </a:xfrm>
              <a:prstGeom prst="rect">
                <a:avLst/>
              </a:prstGeom>
            </p:spPr>
            <p:txBody>
              <a:bodyPr wrap="none">
                <a:spAutoFit/>
              </a:bodyPr>
              <a:lstStyle/>
              <a:p>
                <a:r>
                  <a:rPr lang="en-US" altLang="ko-KR" sz="1050" b="1" dirty="0"/>
                  <a:t>PDP</a:t>
                </a:r>
                <a:endParaRPr lang="ko-KR" altLang="en-US" sz="1050" b="1" dirty="0"/>
              </a:p>
            </p:txBody>
          </p:sp>
          <p:pic>
            <p:nvPicPr>
              <p:cNvPr id="22" name="그림 21">
                <a:extLst>
                  <a:ext uri="{FF2B5EF4-FFF2-40B4-BE49-F238E27FC236}">
                    <a16:creationId xmlns:a16="http://schemas.microsoft.com/office/drawing/2014/main" id="{FB21D487-4C41-4854-B788-9D2E8A20C522}"/>
                  </a:ext>
                </a:extLst>
              </p:cNvPr>
              <p:cNvPicPr>
                <a:picLocks noChangeAspect="1"/>
              </p:cNvPicPr>
              <p:nvPr/>
            </p:nvPicPr>
            <p:blipFill>
              <a:blip r:embed="rId8"/>
              <a:stretch>
                <a:fillRect/>
              </a:stretch>
            </p:blipFill>
            <p:spPr>
              <a:xfrm>
                <a:off x="2846242" y="3329258"/>
                <a:ext cx="2738415" cy="1800000"/>
              </a:xfrm>
              <a:prstGeom prst="rect">
                <a:avLst/>
              </a:prstGeom>
            </p:spPr>
          </p:pic>
          <p:sp>
            <p:nvSpPr>
              <p:cNvPr id="23" name="직사각형 22">
                <a:extLst>
                  <a:ext uri="{FF2B5EF4-FFF2-40B4-BE49-F238E27FC236}">
                    <a16:creationId xmlns:a16="http://schemas.microsoft.com/office/drawing/2014/main" id="{281D3F94-B4B2-4652-8F6A-E57784F7B4F6}"/>
                  </a:ext>
                </a:extLst>
              </p:cNvPr>
              <p:cNvSpPr/>
              <p:nvPr/>
            </p:nvSpPr>
            <p:spPr>
              <a:xfrm>
                <a:off x="3861514" y="1705477"/>
                <a:ext cx="615874" cy="369332"/>
              </a:xfrm>
              <a:prstGeom prst="rect">
                <a:avLst/>
              </a:prstGeom>
            </p:spPr>
            <p:txBody>
              <a:bodyPr wrap="none">
                <a:spAutoFit/>
              </a:bodyPr>
              <a:lstStyle/>
              <a:p>
                <a:r>
                  <a:rPr lang="en-US" altLang="ko-KR" b="1" dirty="0"/>
                  <a:t>LCD</a:t>
                </a:r>
                <a:endParaRPr lang="ko-KR" altLang="en-US" b="1" dirty="0"/>
              </a:p>
            </p:txBody>
          </p:sp>
          <p:sp>
            <p:nvSpPr>
              <p:cNvPr id="24" name="직사각형 23">
                <a:extLst>
                  <a:ext uri="{FF2B5EF4-FFF2-40B4-BE49-F238E27FC236}">
                    <a16:creationId xmlns:a16="http://schemas.microsoft.com/office/drawing/2014/main" id="{FBAA2EFA-C674-4DFA-93CB-E98D43D31706}"/>
                  </a:ext>
                </a:extLst>
              </p:cNvPr>
              <p:cNvSpPr/>
              <p:nvPr/>
            </p:nvSpPr>
            <p:spPr>
              <a:xfrm>
                <a:off x="7579354" y="1179296"/>
                <a:ext cx="779381" cy="369332"/>
              </a:xfrm>
              <a:prstGeom prst="rect">
                <a:avLst/>
              </a:prstGeom>
            </p:spPr>
            <p:txBody>
              <a:bodyPr wrap="none">
                <a:spAutoFit/>
              </a:bodyPr>
              <a:lstStyle/>
              <a:p>
                <a:r>
                  <a:rPr lang="en-US" altLang="ko-KR" b="1" dirty="0"/>
                  <a:t>OLED</a:t>
                </a:r>
                <a:endParaRPr lang="ko-KR" altLang="en-US" b="1" dirty="0"/>
              </a:p>
            </p:txBody>
          </p:sp>
          <p:pic>
            <p:nvPicPr>
              <p:cNvPr id="25" name="그림 24">
                <a:extLst>
                  <a:ext uri="{FF2B5EF4-FFF2-40B4-BE49-F238E27FC236}">
                    <a16:creationId xmlns:a16="http://schemas.microsoft.com/office/drawing/2014/main" id="{AF06F30A-2A21-43A4-AB71-2A1E61DFF29B}"/>
                  </a:ext>
                </a:extLst>
              </p:cNvPr>
              <p:cNvPicPr>
                <a:picLocks noChangeAspect="1"/>
              </p:cNvPicPr>
              <p:nvPr/>
            </p:nvPicPr>
            <p:blipFill>
              <a:blip r:embed="rId9"/>
              <a:stretch>
                <a:fillRect/>
              </a:stretch>
            </p:blipFill>
            <p:spPr>
              <a:xfrm>
                <a:off x="5652120" y="3163962"/>
                <a:ext cx="3407831" cy="1980000"/>
              </a:xfrm>
              <a:prstGeom prst="rect">
                <a:avLst/>
              </a:prstGeom>
            </p:spPr>
          </p:pic>
          <p:pic>
            <p:nvPicPr>
              <p:cNvPr id="28" name="그림 27">
                <a:extLst>
                  <a:ext uri="{FF2B5EF4-FFF2-40B4-BE49-F238E27FC236}">
                    <a16:creationId xmlns:a16="http://schemas.microsoft.com/office/drawing/2014/main" id="{70CAAD12-E1DE-43F6-8169-F6EC0B9DB62C}"/>
                  </a:ext>
                </a:extLst>
              </p:cNvPr>
              <p:cNvPicPr>
                <a:picLocks noChangeAspect="1"/>
              </p:cNvPicPr>
              <p:nvPr/>
            </p:nvPicPr>
            <p:blipFill>
              <a:blip r:embed="rId10"/>
              <a:stretch>
                <a:fillRect/>
              </a:stretch>
            </p:blipFill>
            <p:spPr>
              <a:xfrm>
                <a:off x="3137970" y="2212820"/>
                <a:ext cx="1974644" cy="999715"/>
              </a:xfrm>
              <a:prstGeom prst="rect">
                <a:avLst/>
              </a:prstGeom>
            </p:spPr>
          </p:pic>
          <p:pic>
            <p:nvPicPr>
              <p:cNvPr id="29" name="그림 28">
                <a:extLst>
                  <a:ext uri="{FF2B5EF4-FFF2-40B4-BE49-F238E27FC236}">
                    <a16:creationId xmlns:a16="http://schemas.microsoft.com/office/drawing/2014/main" id="{CF3A8666-C05B-4921-9922-3A6D1E54AE07}"/>
                  </a:ext>
                </a:extLst>
              </p:cNvPr>
              <p:cNvPicPr>
                <a:picLocks noChangeAspect="1"/>
              </p:cNvPicPr>
              <p:nvPr/>
            </p:nvPicPr>
            <p:blipFill>
              <a:blip r:embed="rId11"/>
              <a:stretch>
                <a:fillRect/>
              </a:stretch>
            </p:blipFill>
            <p:spPr>
              <a:xfrm>
                <a:off x="5657852" y="1363962"/>
                <a:ext cx="1150119" cy="1800000"/>
              </a:xfrm>
              <a:prstGeom prst="rect">
                <a:avLst/>
              </a:prstGeom>
            </p:spPr>
          </p:pic>
          <p:pic>
            <p:nvPicPr>
              <p:cNvPr id="30" name="그림 29">
                <a:extLst>
                  <a:ext uri="{FF2B5EF4-FFF2-40B4-BE49-F238E27FC236}">
                    <a16:creationId xmlns:a16="http://schemas.microsoft.com/office/drawing/2014/main" id="{EEA923BF-90A7-4018-BB0E-29ECE6070AA0}"/>
                  </a:ext>
                </a:extLst>
              </p:cNvPr>
              <p:cNvPicPr>
                <a:picLocks noChangeAspect="1"/>
              </p:cNvPicPr>
              <p:nvPr/>
            </p:nvPicPr>
            <p:blipFill>
              <a:blip r:embed="rId12"/>
              <a:stretch>
                <a:fillRect/>
              </a:stretch>
            </p:blipFill>
            <p:spPr>
              <a:xfrm>
                <a:off x="6845389" y="1650781"/>
                <a:ext cx="2187692" cy="1440000"/>
              </a:xfrm>
              <a:prstGeom prst="rect">
                <a:avLst/>
              </a:prstGeom>
            </p:spPr>
          </p:pic>
        </p:grpSp>
        <p:sp>
          <p:nvSpPr>
            <p:cNvPr id="2" name="TextBox 1">
              <a:extLst>
                <a:ext uri="{FF2B5EF4-FFF2-40B4-BE49-F238E27FC236}">
                  <a16:creationId xmlns:a16="http://schemas.microsoft.com/office/drawing/2014/main" id="{240C3844-B85E-4486-BD54-AB4CE8FCBF12}"/>
                </a:ext>
              </a:extLst>
            </p:cNvPr>
            <p:cNvSpPr txBox="1"/>
            <p:nvPr/>
          </p:nvSpPr>
          <p:spPr>
            <a:xfrm>
              <a:off x="4377111" y="1711429"/>
              <a:ext cx="864339" cy="369332"/>
            </a:xfrm>
            <a:prstGeom prst="rect">
              <a:avLst/>
            </a:prstGeom>
            <a:noFill/>
          </p:spPr>
          <p:txBody>
            <a:bodyPr wrap="none" rtlCol="0">
              <a:spAutoFit/>
            </a:bodyPr>
            <a:lstStyle/>
            <a:p>
              <a:r>
                <a:rPr lang="en-US" altLang="ko-KR" b="1" dirty="0">
                  <a:solidFill>
                    <a:srgbClr val="FF0000"/>
                  </a:solidFill>
                  <a:latin typeface="Arial Black" panose="020B0A04020102020204" pitchFamily="34" charset="0"/>
                </a:rPr>
                <a:t>(LED)</a:t>
              </a:r>
              <a:endParaRPr lang="ko-KR" altLang="en-US" b="1" dirty="0">
                <a:solidFill>
                  <a:srgbClr val="FF0000"/>
                </a:solidFill>
                <a:latin typeface="Arial Black" panose="020B0A04020102020204" pitchFamily="34" charset="0"/>
              </a:endParaRPr>
            </a:p>
          </p:txBody>
        </p:sp>
      </p:grpSp>
    </p:spTree>
    <p:extLst>
      <p:ext uri="{BB962C8B-B14F-4D97-AF65-F5344CB8AC3E}">
        <p14:creationId xmlns:p14="http://schemas.microsoft.com/office/powerpoint/2010/main" val="1967929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pic>
        <p:nvPicPr>
          <p:cNvPr id="2" name="그림 1">
            <a:extLst>
              <a:ext uri="{FF2B5EF4-FFF2-40B4-BE49-F238E27FC236}">
                <a16:creationId xmlns:a16="http://schemas.microsoft.com/office/drawing/2014/main" id="{5C6213A9-1968-4B3F-B947-1FBC0C81150C}"/>
              </a:ext>
            </a:extLst>
          </p:cNvPr>
          <p:cNvPicPr>
            <a:picLocks noChangeAspect="1"/>
          </p:cNvPicPr>
          <p:nvPr/>
        </p:nvPicPr>
        <p:blipFill>
          <a:blip r:embed="rId6"/>
          <a:stretch>
            <a:fillRect/>
          </a:stretch>
        </p:blipFill>
        <p:spPr>
          <a:xfrm>
            <a:off x="1003405" y="1511378"/>
            <a:ext cx="7137190" cy="4381861"/>
          </a:xfrm>
          <a:prstGeom prst="rect">
            <a:avLst/>
          </a:prstGeom>
        </p:spPr>
      </p:pic>
      <p:sp>
        <p:nvSpPr>
          <p:cNvPr id="9" name="TextBox 7">
            <a:extLst>
              <a:ext uri="{FF2B5EF4-FFF2-40B4-BE49-F238E27FC236}">
                <a16:creationId xmlns:a16="http://schemas.microsoft.com/office/drawing/2014/main" id="{D03D8B82-5D0A-4909-A036-BC372D7DAF5C}"/>
              </a:ext>
            </a:extLst>
          </p:cNvPr>
          <p:cNvSpPr txBox="1">
            <a:spLocks noChangeArrowheads="1"/>
          </p:cNvSpPr>
          <p:nvPr/>
        </p:nvSpPr>
        <p:spPr bwMode="auto">
          <a:xfrm>
            <a:off x="5940152" y="3193033"/>
            <a:ext cx="2108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ts val="1000"/>
              </a:spcBef>
              <a:buClr>
                <a:srgbClr val="8AD0D6"/>
              </a:buClr>
              <a:buSzPct val="80000"/>
              <a:buFont typeface="Wingdings 3" panose="05040102010807070707" pitchFamily="18" charset="2"/>
              <a:buChar char=""/>
              <a:defRPr sz="2000">
                <a:solidFill>
                  <a:schemeClr val="tx1"/>
                </a:solidFill>
                <a:latin typeface="Century Gothic" panose="020B0502020202020204" pitchFamily="34" charset="0"/>
              </a:defRPr>
            </a:lvl1pPr>
            <a:lvl2pPr marL="742950" indent="-285750" latinLnBrk="1">
              <a:spcBef>
                <a:spcPts val="1000"/>
              </a:spcBef>
              <a:buClr>
                <a:srgbClr val="8AD0D6"/>
              </a:buClr>
              <a:buSzPct val="80000"/>
              <a:buFont typeface="Wingdings 3" panose="05040102010807070707" pitchFamily="18" charset="2"/>
              <a:buChar char=""/>
              <a:defRPr>
                <a:solidFill>
                  <a:schemeClr val="tx1"/>
                </a:solidFill>
                <a:latin typeface="Century Gothic" panose="020B0502020202020204" pitchFamily="34" charset="0"/>
              </a:defRPr>
            </a:lvl2pPr>
            <a:lvl3pPr marL="1143000" indent="-228600" latinLnBrk="1">
              <a:spcBef>
                <a:spcPts val="1000"/>
              </a:spcBef>
              <a:buClr>
                <a:srgbClr val="8AD0D6"/>
              </a:buClr>
              <a:buSzPct val="80000"/>
              <a:buFont typeface="Wingdings 3" panose="05040102010807070707" pitchFamily="18" charset="2"/>
              <a:buChar char=""/>
              <a:defRPr sz="1600">
                <a:solidFill>
                  <a:schemeClr val="tx1"/>
                </a:solidFill>
                <a:latin typeface="Century Gothic" panose="020B0502020202020204" pitchFamily="34" charset="0"/>
              </a:defRPr>
            </a:lvl3pPr>
            <a:lvl4pPr marL="1600200" indent="-228600" latinLnBrk="1">
              <a:spcBef>
                <a:spcPts val="1000"/>
              </a:spcBef>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4pPr>
            <a:lvl5pPr marL="2057400" indent="-228600" latinLnBrk="1">
              <a:spcBef>
                <a:spcPts val="1000"/>
              </a:spcBef>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5pPr>
            <a:lvl6pPr marL="2514600" indent="-228600" defTabSz="457200" eaLnBrk="0" fontAlgn="base" hangingPunct="0">
              <a:spcBef>
                <a:spcPts val="1000"/>
              </a:spcBef>
              <a:spcAft>
                <a:spcPct val="0"/>
              </a:spcAft>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6pPr>
            <a:lvl7pPr marL="2971800" indent="-228600" defTabSz="457200" eaLnBrk="0" fontAlgn="base" hangingPunct="0">
              <a:spcBef>
                <a:spcPts val="1000"/>
              </a:spcBef>
              <a:spcAft>
                <a:spcPct val="0"/>
              </a:spcAft>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7pPr>
            <a:lvl8pPr marL="3429000" indent="-228600" defTabSz="457200" eaLnBrk="0" fontAlgn="base" hangingPunct="0">
              <a:spcBef>
                <a:spcPts val="1000"/>
              </a:spcBef>
              <a:spcAft>
                <a:spcPct val="0"/>
              </a:spcAft>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8pPr>
            <a:lvl9pPr marL="3886200" indent="-228600" defTabSz="457200" eaLnBrk="0" fontAlgn="base" hangingPunct="0">
              <a:spcBef>
                <a:spcPts val="1000"/>
              </a:spcBef>
              <a:spcAft>
                <a:spcPct val="0"/>
              </a:spcAft>
              <a:buClr>
                <a:srgbClr val="8AD0D6"/>
              </a:buClr>
              <a:buSzPct val="80000"/>
              <a:buFont typeface="Wingdings 3" panose="05040102010807070707" pitchFamily="18" charset="2"/>
              <a:buChar char=""/>
              <a:defRPr sz="1400">
                <a:solidFill>
                  <a:schemeClr val="tx1"/>
                </a:solidFill>
                <a:latin typeface="Century Gothic" panose="020B0502020202020204" pitchFamily="34" charset="0"/>
              </a:defRPr>
            </a:lvl9pPr>
          </a:lstStyle>
          <a:p>
            <a:pPr eaLnBrk="1" latinLnBrk="0" hangingPunct="1">
              <a:spcBef>
                <a:spcPct val="0"/>
              </a:spcBef>
              <a:buClrTx/>
              <a:buSzTx/>
              <a:buFontTx/>
              <a:buNone/>
            </a:pPr>
            <a:r>
              <a:rPr lang="en-US" altLang="ko-KR" sz="1400" b="1" dirty="0">
                <a:solidFill>
                  <a:srgbClr val="FFFF00"/>
                </a:solidFill>
              </a:rPr>
              <a:t>* Local Dimming : HDR</a:t>
            </a:r>
            <a:endParaRPr lang="ko-KR" altLang="en-US" sz="1400" b="1" dirty="0">
              <a:solidFill>
                <a:srgbClr val="FFFF00"/>
              </a:solidFill>
            </a:endParaRPr>
          </a:p>
        </p:txBody>
      </p:sp>
      <p:sp>
        <p:nvSpPr>
          <p:cNvPr id="10" name="Text Box 99">
            <a:extLst>
              <a:ext uri="{FF2B5EF4-FFF2-40B4-BE49-F238E27FC236}">
                <a16:creationId xmlns:a16="http://schemas.microsoft.com/office/drawing/2014/main" id="{166CCBDE-E8DF-4586-BEE5-7465A760A643}"/>
              </a:ext>
            </a:extLst>
          </p:cNvPr>
          <p:cNvSpPr txBox="1"/>
          <p:nvPr/>
        </p:nvSpPr>
        <p:spPr>
          <a:xfrm>
            <a:off x="1043608" y="5970766"/>
            <a:ext cx="7995947" cy="338554"/>
          </a:xfrm>
          <a:prstGeom prst="rect">
            <a:avLst/>
          </a:prstGeom>
          <a:noFill/>
          <a:ln w="9525">
            <a:noFill/>
          </a:ln>
        </p:spPr>
        <p:txBody>
          <a:bodyPr wrap="square">
            <a:spAutoFit/>
          </a:bodyPr>
          <a:lstStyle/>
          <a:p>
            <a:pPr indent="0"/>
            <a:r>
              <a:rPr lang="en-US" altLang="ko-KR" sz="1600" b="1" dirty="0">
                <a:latin typeface="Arial" panose="020B0604020202020204" pitchFamily="34" charset="0"/>
                <a:ea typeface="맑은 고딕" panose="020B0503020000020004" pitchFamily="50" charset="-127"/>
                <a:cs typeface="Arial" panose="020B0604020202020204" pitchFamily="34" charset="0"/>
                <a:sym typeface="+mn-ea"/>
              </a:rPr>
              <a:t>- More l</a:t>
            </a:r>
            <a:r>
              <a:rPr lang="en-US" altLang="ko-KR" sz="1600" b="1" dirty="0">
                <a:latin typeface="Arial" panose="020B0604020202020204" pitchFamily="34" charset="0"/>
                <a:cs typeface="Arial" panose="020B0604020202020204" pitchFamily="34" charset="0"/>
                <a:sym typeface="+mn-ea"/>
              </a:rPr>
              <a:t>ocal Dimming, more HDR(High Dynamic Range)</a:t>
            </a:r>
          </a:p>
        </p:txBody>
      </p:sp>
      <p:sp>
        <p:nvSpPr>
          <p:cNvPr id="11" name="직사각형 10">
            <a:extLst>
              <a:ext uri="{FF2B5EF4-FFF2-40B4-BE49-F238E27FC236}">
                <a16:creationId xmlns:a16="http://schemas.microsoft.com/office/drawing/2014/main" id="{B80D286A-5834-4F0A-9CAC-D7D50C442D26}"/>
              </a:ext>
            </a:extLst>
          </p:cNvPr>
          <p:cNvSpPr/>
          <p:nvPr/>
        </p:nvSpPr>
        <p:spPr>
          <a:xfrm>
            <a:off x="107504" y="1081600"/>
            <a:ext cx="1497526" cy="369332"/>
          </a:xfrm>
          <a:prstGeom prst="rect">
            <a:avLst/>
          </a:prstGeom>
        </p:spPr>
        <p:txBody>
          <a:bodyPr wrap="none">
            <a:spAutoFit/>
          </a:bodyPr>
          <a:lstStyle/>
          <a:p>
            <a:r>
              <a:rPr lang="en-US" altLang="ko-KR" dirty="0"/>
              <a:t>▶ </a:t>
            </a:r>
            <a:r>
              <a:rPr lang="en-US" altLang="ko-KR" b="1" dirty="0">
                <a:latin typeface="Arial" panose="020B0604020202020204" pitchFamily="34" charset="0"/>
                <a:cs typeface="Arial" panose="020B0604020202020204" pitchFamily="34" charset="0"/>
                <a:sym typeface="+mn-ea"/>
              </a:rPr>
              <a:t>Mini-LED</a:t>
            </a:r>
            <a:endParaRPr lang="ko-KR" altLang="en-US" dirty="0"/>
          </a:p>
        </p:txBody>
      </p:sp>
      <p:sp>
        <p:nvSpPr>
          <p:cNvPr id="3" name="사각형: 둥근 모서리 2">
            <a:extLst>
              <a:ext uri="{FF2B5EF4-FFF2-40B4-BE49-F238E27FC236}">
                <a16:creationId xmlns:a16="http://schemas.microsoft.com/office/drawing/2014/main" id="{4B02619E-C071-49DC-AA3E-D40640E674DA}"/>
              </a:ext>
            </a:extLst>
          </p:cNvPr>
          <p:cNvSpPr/>
          <p:nvPr/>
        </p:nvSpPr>
        <p:spPr>
          <a:xfrm>
            <a:off x="5796136" y="1450932"/>
            <a:ext cx="2448272" cy="1579079"/>
          </a:xfrm>
          <a:prstGeom prst="roundRect">
            <a:avLst>
              <a:gd name="adj" fmla="val 5086"/>
            </a:avLst>
          </a:prstGeom>
          <a:no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 name="TextBox 15">
            <a:extLst>
              <a:ext uri="{FF2B5EF4-FFF2-40B4-BE49-F238E27FC236}">
                <a16:creationId xmlns:a16="http://schemas.microsoft.com/office/drawing/2014/main" id="{3B8FA6E4-DC5E-4D65-A0F8-B4804C821C7D}"/>
              </a:ext>
            </a:extLst>
          </p:cNvPr>
          <p:cNvSpPr txBox="1"/>
          <p:nvPr/>
        </p:nvSpPr>
        <p:spPr>
          <a:xfrm>
            <a:off x="4275648" y="6456903"/>
            <a:ext cx="635110" cy="369332"/>
          </a:xfrm>
          <a:prstGeom prst="rect">
            <a:avLst/>
          </a:prstGeom>
          <a:noFill/>
        </p:spPr>
        <p:txBody>
          <a:bodyPr wrap="none" rtlCol="0">
            <a:spAutoFit/>
          </a:bodyPr>
          <a:lstStyle/>
          <a:p>
            <a:r>
              <a:rPr lang="en-US" altLang="ko-KR" dirty="0"/>
              <a:t>&lt;4&gt;</a:t>
            </a:r>
            <a:endParaRPr lang="ko-KR" altLang="en-US" dirty="0"/>
          </a:p>
        </p:txBody>
      </p:sp>
      <p:sp>
        <p:nvSpPr>
          <p:cNvPr id="17" name="Text Box 7">
            <a:extLst>
              <a:ext uri="{FF2B5EF4-FFF2-40B4-BE49-F238E27FC236}">
                <a16:creationId xmlns:a16="http://schemas.microsoft.com/office/drawing/2014/main" id="{9A280E34-CC20-47C9-8C48-D938B59B7FD8}"/>
              </a:ext>
            </a:extLst>
          </p:cNvPr>
          <p:cNvSpPr txBox="1">
            <a:spLocks noChangeArrowheads="1"/>
          </p:cNvSpPr>
          <p:nvPr/>
        </p:nvSpPr>
        <p:spPr bwMode="auto">
          <a:xfrm>
            <a:off x="254129" y="71755"/>
            <a:ext cx="2877711"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Introduction</a:t>
            </a:r>
          </a:p>
        </p:txBody>
      </p:sp>
    </p:spTree>
    <p:extLst>
      <p:ext uri="{BB962C8B-B14F-4D97-AF65-F5344CB8AC3E}">
        <p14:creationId xmlns:p14="http://schemas.microsoft.com/office/powerpoint/2010/main" val="3563756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sp>
        <p:nvSpPr>
          <p:cNvPr id="3" name="직사각형 2">
            <a:extLst>
              <a:ext uri="{FF2B5EF4-FFF2-40B4-BE49-F238E27FC236}">
                <a16:creationId xmlns:a16="http://schemas.microsoft.com/office/drawing/2014/main" id="{54922A57-FD21-4FF3-81C1-AE49A1452E44}"/>
              </a:ext>
            </a:extLst>
          </p:cNvPr>
          <p:cNvSpPr/>
          <p:nvPr/>
        </p:nvSpPr>
        <p:spPr>
          <a:xfrm>
            <a:off x="107504" y="1059098"/>
            <a:ext cx="7289175" cy="369332"/>
          </a:xfrm>
          <a:prstGeom prst="rect">
            <a:avLst/>
          </a:prstGeom>
        </p:spPr>
        <p:txBody>
          <a:bodyPr wrap="none">
            <a:spAutoFit/>
          </a:bodyPr>
          <a:lstStyle/>
          <a:p>
            <a:r>
              <a:rPr lang="en-US" altLang="ko-KR" b="1" dirty="0">
                <a:latin typeface="Arial" panose="020B0604020202020204" pitchFamily="34" charset="0"/>
                <a:cs typeface="Arial" panose="020B0604020202020204" pitchFamily="34" charset="0"/>
              </a:rPr>
              <a:t>▶ Characteristics and structures of LCD, OLED and Micro-LEDs </a:t>
            </a:r>
            <a:endParaRPr lang="ko-KR" altLang="en-US" b="1"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003D61F6-7C2A-4116-A727-AB3E39AF75E6}"/>
              </a:ext>
            </a:extLst>
          </p:cNvPr>
          <p:cNvSpPr txBox="1"/>
          <p:nvPr/>
        </p:nvSpPr>
        <p:spPr>
          <a:xfrm>
            <a:off x="4275648" y="6456903"/>
            <a:ext cx="635110" cy="369332"/>
          </a:xfrm>
          <a:prstGeom prst="rect">
            <a:avLst/>
          </a:prstGeom>
          <a:noFill/>
        </p:spPr>
        <p:txBody>
          <a:bodyPr wrap="none" rtlCol="0">
            <a:spAutoFit/>
          </a:bodyPr>
          <a:lstStyle/>
          <a:p>
            <a:r>
              <a:rPr lang="en-US" altLang="ko-KR" dirty="0"/>
              <a:t>&lt;5&gt;</a:t>
            </a:r>
            <a:endParaRPr lang="ko-KR" altLang="en-US" dirty="0"/>
          </a:p>
        </p:txBody>
      </p:sp>
      <p:grpSp>
        <p:nvGrpSpPr>
          <p:cNvPr id="22" name="그룹 21">
            <a:extLst>
              <a:ext uri="{FF2B5EF4-FFF2-40B4-BE49-F238E27FC236}">
                <a16:creationId xmlns:a16="http://schemas.microsoft.com/office/drawing/2014/main" id="{9925D2FC-E11A-4FE5-8405-06D7D2882BC4}"/>
              </a:ext>
            </a:extLst>
          </p:cNvPr>
          <p:cNvGrpSpPr/>
          <p:nvPr/>
        </p:nvGrpSpPr>
        <p:grpSpPr>
          <a:xfrm>
            <a:off x="489846" y="1504727"/>
            <a:ext cx="8593092" cy="4732005"/>
            <a:chOff x="489846" y="1504727"/>
            <a:chExt cx="8593092" cy="4732005"/>
          </a:xfrm>
        </p:grpSpPr>
        <p:grpSp>
          <p:nvGrpSpPr>
            <p:cNvPr id="19" name="그룹 18">
              <a:extLst>
                <a:ext uri="{FF2B5EF4-FFF2-40B4-BE49-F238E27FC236}">
                  <a16:creationId xmlns:a16="http://schemas.microsoft.com/office/drawing/2014/main" id="{FD3562C6-FEA2-4B04-A39C-ED409D14D5FE}"/>
                </a:ext>
              </a:extLst>
            </p:cNvPr>
            <p:cNvGrpSpPr/>
            <p:nvPr/>
          </p:nvGrpSpPr>
          <p:grpSpPr>
            <a:xfrm>
              <a:off x="844856" y="4503029"/>
              <a:ext cx="8238082" cy="1733703"/>
              <a:chOff x="844856" y="4503029"/>
              <a:chExt cx="8238082" cy="1733703"/>
            </a:xfrm>
          </p:grpSpPr>
          <p:grpSp>
            <p:nvGrpSpPr>
              <p:cNvPr id="10" name="그룹 9">
                <a:extLst>
                  <a:ext uri="{FF2B5EF4-FFF2-40B4-BE49-F238E27FC236}">
                    <a16:creationId xmlns:a16="http://schemas.microsoft.com/office/drawing/2014/main" id="{5020F903-6239-4BE2-A01D-CE19076B589C}"/>
                  </a:ext>
                </a:extLst>
              </p:cNvPr>
              <p:cNvGrpSpPr/>
              <p:nvPr/>
            </p:nvGrpSpPr>
            <p:grpSpPr>
              <a:xfrm>
                <a:off x="3653803" y="4503029"/>
                <a:ext cx="2124270" cy="1398228"/>
                <a:chOff x="3600083" y="4624185"/>
                <a:chExt cx="2124270" cy="1398228"/>
              </a:xfrm>
            </p:grpSpPr>
            <p:sp>
              <p:nvSpPr>
                <p:cNvPr id="55" name="직사각형 54">
                  <a:extLst>
                    <a:ext uri="{FF2B5EF4-FFF2-40B4-BE49-F238E27FC236}">
                      <a16:creationId xmlns:a16="http://schemas.microsoft.com/office/drawing/2014/main" id="{7790DB3E-1300-44F6-9132-2668CB0A419E}"/>
                    </a:ext>
                  </a:extLst>
                </p:cNvPr>
                <p:cNvSpPr/>
                <p:nvPr/>
              </p:nvSpPr>
              <p:spPr>
                <a:xfrm>
                  <a:off x="3600093" y="5786179"/>
                  <a:ext cx="2123470" cy="236234"/>
                </a:xfrm>
                <a:prstGeom prst="rect">
                  <a:avLst/>
                </a:prstGeom>
                <a:solidFill>
                  <a:schemeClr val="bg1">
                    <a:lumMod val="6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Substrate</a:t>
                  </a:r>
                  <a:endParaRPr lang="ko-KR" altLang="en-US" sz="1200" dirty="0"/>
                </a:p>
              </p:txBody>
            </p:sp>
            <p:sp>
              <p:nvSpPr>
                <p:cNvPr id="56" name="직사각형 55">
                  <a:extLst>
                    <a:ext uri="{FF2B5EF4-FFF2-40B4-BE49-F238E27FC236}">
                      <a16:creationId xmlns:a16="http://schemas.microsoft.com/office/drawing/2014/main" id="{27786AF1-4316-4753-89A4-9B35B2E4F215}"/>
                    </a:ext>
                  </a:extLst>
                </p:cNvPr>
                <p:cNvSpPr/>
                <p:nvPr/>
              </p:nvSpPr>
              <p:spPr>
                <a:xfrm>
                  <a:off x="3600083" y="5553794"/>
                  <a:ext cx="2123470" cy="236234"/>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TFT-substrate</a:t>
                  </a:r>
                  <a:endParaRPr lang="ko-KR" altLang="en-US" sz="1200" dirty="0"/>
                </a:p>
              </p:txBody>
            </p:sp>
            <p:sp>
              <p:nvSpPr>
                <p:cNvPr id="57" name="직사각형 56">
                  <a:extLst>
                    <a:ext uri="{FF2B5EF4-FFF2-40B4-BE49-F238E27FC236}">
                      <a16:creationId xmlns:a16="http://schemas.microsoft.com/office/drawing/2014/main" id="{32A20CE3-8CC0-4A0E-923D-A9E484836DDF}"/>
                    </a:ext>
                  </a:extLst>
                </p:cNvPr>
                <p:cNvSpPr/>
                <p:nvPr/>
              </p:nvSpPr>
              <p:spPr>
                <a:xfrm>
                  <a:off x="3600658" y="4856570"/>
                  <a:ext cx="2123470" cy="236234"/>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Polarizer</a:t>
                  </a:r>
                  <a:endParaRPr lang="ko-KR" altLang="en-US" sz="1200" b="1" dirty="0">
                    <a:solidFill>
                      <a:schemeClr val="tx1"/>
                    </a:solidFill>
                  </a:endParaRPr>
                </a:p>
              </p:txBody>
            </p:sp>
            <p:sp>
              <p:nvSpPr>
                <p:cNvPr id="58" name="직사각형 57">
                  <a:extLst>
                    <a:ext uri="{FF2B5EF4-FFF2-40B4-BE49-F238E27FC236}">
                      <a16:creationId xmlns:a16="http://schemas.microsoft.com/office/drawing/2014/main" id="{5F7395B5-8709-4674-B4EF-3C4C392B484F}"/>
                    </a:ext>
                  </a:extLst>
                </p:cNvPr>
                <p:cNvSpPr/>
                <p:nvPr/>
              </p:nvSpPr>
              <p:spPr>
                <a:xfrm>
                  <a:off x="3600648" y="4624185"/>
                  <a:ext cx="2123470" cy="23623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Cover glass</a:t>
                  </a:r>
                  <a:endParaRPr lang="ko-KR" altLang="en-US" sz="1200" b="1" dirty="0">
                    <a:solidFill>
                      <a:schemeClr val="tx1"/>
                    </a:solidFill>
                  </a:endParaRPr>
                </a:p>
              </p:txBody>
            </p:sp>
            <p:sp>
              <p:nvSpPr>
                <p:cNvPr id="60" name="직사각형 59">
                  <a:extLst>
                    <a:ext uri="{FF2B5EF4-FFF2-40B4-BE49-F238E27FC236}">
                      <a16:creationId xmlns:a16="http://schemas.microsoft.com/office/drawing/2014/main" id="{545D9AED-BECD-472B-9F76-A82CEC235938}"/>
                    </a:ext>
                  </a:extLst>
                </p:cNvPr>
                <p:cNvSpPr/>
                <p:nvPr/>
              </p:nvSpPr>
              <p:spPr>
                <a:xfrm>
                  <a:off x="3600083" y="5318274"/>
                  <a:ext cx="712800" cy="23540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1" name="직사각형 60">
                  <a:extLst>
                    <a:ext uri="{FF2B5EF4-FFF2-40B4-BE49-F238E27FC236}">
                      <a16:creationId xmlns:a16="http://schemas.microsoft.com/office/drawing/2014/main" id="{2F486D8E-F6A1-47A6-8AF5-FEEA37D39E2B}"/>
                    </a:ext>
                  </a:extLst>
                </p:cNvPr>
                <p:cNvSpPr/>
                <p:nvPr/>
              </p:nvSpPr>
              <p:spPr>
                <a:xfrm>
                  <a:off x="4302903" y="5319481"/>
                  <a:ext cx="712800" cy="2340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2" name="직사각형 61">
                  <a:extLst>
                    <a:ext uri="{FF2B5EF4-FFF2-40B4-BE49-F238E27FC236}">
                      <a16:creationId xmlns:a16="http://schemas.microsoft.com/office/drawing/2014/main" id="{3BB5B913-218B-454E-A02C-1636FA09084F}"/>
                    </a:ext>
                  </a:extLst>
                </p:cNvPr>
                <p:cNvSpPr/>
                <p:nvPr/>
              </p:nvSpPr>
              <p:spPr>
                <a:xfrm>
                  <a:off x="5011553" y="5319102"/>
                  <a:ext cx="712800" cy="235401"/>
                </a:xfrm>
                <a:prstGeom prst="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3" name="직사각형 62">
                  <a:extLst>
                    <a:ext uri="{FF2B5EF4-FFF2-40B4-BE49-F238E27FC236}">
                      <a16:creationId xmlns:a16="http://schemas.microsoft.com/office/drawing/2014/main" id="{D3F23562-F7B4-4140-A746-EDC4702300C8}"/>
                    </a:ext>
                  </a:extLst>
                </p:cNvPr>
                <p:cNvSpPr/>
                <p:nvPr/>
              </p:nvSpPr>
              <p:spPr>
                <a:xfrm>
                  <a:off x="4027212" y="5291048"/>
                  <a:ext cx="1304974" cy="276999"/>
                </a:xfrm>
                <a:prstGeom prst="rect">
                  <a:avLst/>
                </a:prstGeom>
              </p:spPr>
              <p:txBody>
                <a:bodyPr wrap="none">
                  <a:spAutoFit/>
                </a:bodyPr>
                <a:lstStyle/>
                <a:p>
                  <a:pPr algn="ctr"/>
                  <a:r>
                    <a:rPr lang="en-US" altLang="ko-KR" sz="1200" b="1" dirty="0">
                      <a:solidFill>
                        <a:schemeClr val="bg1"/>
                      </a:solidFill>
                    </a:rPr>
                    <a:t>OLED materials</a:t>
                  </a:r>
                  <a:endParaRPr lang="ko-KR" altLang="en-US" sz="1200" b="1" dirty="0">
                    <a:solidFill>
                      <a:schemeClr val="bg1"/>
                    </a:solidFill>
                  </a:endParaRPr>
                </a:p>
              </p:txBody>
            </p:sp>
            <p:sp>
              <p:nvSpPr>
                <p:cNvPr id="64" name="직사각형 63">
                  <a:extLst>
                    <a:ext uri="{FF2B5EF4-FFF2-40B4-BE49-F238E27FC236}">
                      <a16:creationId xmlns:a16="http://schemas.microsoft.com/office/drawing/2014/main" id="{516EA17A-0031-4BBF-8FB5-9A2AE1979691}"/>
                    </a:ext>
                  </a:extLst>
                </p:cNvPr>
                <p:cNvSpPr/>
                <p:nvPr/>
              </p:nvSpPr>
              <p:spPr>
                <a:xfrm>
                  <a:off x="3600658" y="5085184"/>
                  <a:ext cx="2123470" cy="236234"/>
                </a:xfrm>
                <a:prstGeom prst="rect">
                  <a:avLst/>
                </a:prstGeom>
                <a:solidFill>
                  <a:schemeClr val="accent3">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err="1">
                      <a:solidFill>
                        <a:schemeClr val="tx1"/>
                      </a:solidFill>
                    </a:rPr>
                    <a:t>Encap</a:t>
                  </a:r>
                  <a:r>
                    <a:rPr lang="en-US" altLang="ko-KR" sz="1200" b="1" dirty="0">
                      <a:solidFill>
                        <a:schemeClr val="tx1"/>
                      </a:solidFill>
                    </a:rPr>
                    <a:t> glass</a:t>
                  </a:r>
                  <a:endParaRPr lang="ko-KR" altLang="en-US" sz="1200" b="1" dirty="0">
                    <a:solidFill>
                      <a:schemeClr val="tx1"/>
                    </a:solidFill>
                  </a:endParaRPr>
                </a:p>
              </p:txBody>
            </p:sp>
          </p:grpSp>
          <p:grpSp>
            <p:nvGrpSpPr>
              <p:cNvPr id="16" name="그룹 15">
                <a:extLst>
                  <a:ext uri="{FF2B5EF4-FFF2-40B4-BE49-F238E27FC236}">
                    <a16:creationId xmlns:a16="http://schemas.microsoft.com/office/drawing/2014/main" id="{D71EB82B-CE42-4E6F-B86A-F3F6FEBF2F9F}"/>
                  </a:ext>
                </a:extLst>
              </p:cNvPr>
              <p:cNvGrpSpPr/>
              <p:nvPr/>
            </p:nvGrpSpPr>
            <p:grpSpPr>
              <a:xfrm>
                <a:off x="6405655" y="4509882"/>
                <a:ext cx="2126785" cy="906404"/>
                <a:chOff x="6351935" y="4631038"/>
                <a:chExt cx="2126785" cy="906404"/>
              </a:xfrm>
            </p:grpSpPr>
            <p:sp>
              <p:nvSpPr>
                <p:cNvPr id="66" name="직사각형 65">
                  <a:extLst>
                    <a:ext uri="{FF2B5EF4-FFF2-40B4-BE49-F238E27FC236}">
                      <a16:creationId xmlns:a16="http://schemas.microsoft.com/office/drawing/2014/main" id="{BF7842D0-3BC8-40D5-8054-C3E25473F450}"/>
                    </a:ext>
                  </a:extLst>
                </p:cNvPr>
                <p:cNvSpPr/>
                <p:nvPr/>
              </p:nvSpPr>
              <p:spPr>
                <a:xfrm>
                  <a:off x="6354460" y="5301208"/>
                  <a:ext cx="2123470" cy="236234"/>
                </a:xfrm>
                <a:prstGeom prst="rect">
                  <a:avLst/>
                </a:prstGeom>
                <a:solidFill>
                  <a:schemeClr val="bg1">
                    <a:lumMod val="6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Substrate</a:t>
                  </a:r>
                  <a:endParaRPr lang="ko-KR" altLang="en-US" sz="1200" dirty="0"/>
                </a:p>
              </p:txBody>
            </p:sp>
            <p:sp>
              <p:nvSpPr>
                <p:cNvPr id="69" name="직사각형 68">
                  <a:extLst>
                    <a:ext uri="{FF2B5EF4-FFF2-40B4-BE49-F238E27FC236}">
                      <a16:creationId xmlns:a16="http://schemas.microsoft.com/office/drawing/2014/main" id="{D0DAA3FA-50F8-45E2-B7C7-1140C07C2DB2}"/>
                    </a:ext>
                  </a:extLst>
                </p:cNvPr>
                <p:cNvSpPr/>
                <p:nvPr/>
              </p:nvSpPr>
              <p:spPr>
                <a:xfrm>
                  <a:off x="6355015" y="4631038"/>
                  <a:ext cx="2123470" cy="23623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Cover glass</a:t>
                  </a:r>
                  <a:endParaRPr lang="ko-KR" altLang="en-US" sz="1200" b="1" dirty="0">
                    <a:solidFill>
                      <a:schemeClr val="tx1"/>
                    </a:solidFill>
                  </a:endParaRPr>
                </a:p>
              </p:txBody>
            </p:sp>
            <p:sp>
              <p:nvSpPr>
                <p:cNvPr id="70" name="직사각형 69">
                  <a:extLst>
                    <a:ext uri="{FF2B5EF4-FFF2-40B4-BE49-F238E27FC236}">
                      <a16:creationId xmlns:a16="http://schemas.microsoft.com/office/drawing/2014/main" id="{514705B4-2E1D-43F4-AD0B-44345AA26E8E}"/>
                    </a:ext>
                  </a:extLst>
                </p:cNvPr>
                <p:cNvSpPr/>
                <p:nvPr/>
              </p:nvSpPr>
              <p:spPr>
                <a:xfrm>
                  <a:off x="6354450" y="4859810"/>
                  <a:ext cx="712800" cy="23540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1" name="직사각형 70">
                  <a:extLst>
                    <a:ext uri="{FF2B5EF4-FFF2-40B4-BE49-F238E27FC236}">
                      <a16:creationId xmlns:a16="http://schemas.microsoft.com/office/drawing/2014/main" id="{1BC8C792-AF59-48A8-820D-D63EBA901E1D}"/>
                    </a:ext>
                  </a:extLst>
                </p:cNvPr>
                <p:cNvSpPr/>
                <p:nvPr/>
              </p:nvSpPr>
              <p:spPr>
                <a:xfrm>
                  <a:off x="7057270" y="4861017"/>
                  <a:ext cx="712800" cy="23400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2" name="직사각형 71">
                  <a:extLst>
                    <a:ext uri="{FF2B5EF4-FFF2-40B4-BE49-F238E27FC236}">
                      <a16:creationId xmlns:a16="http://schemas.microsoft.com/office/drawing/2014/main" id="{C9F6DBB4-5B59-45DB-9215-D5F30A89339E}"/>
                    </a:ext>
                  </a:extLst>
                </p:cNvPr>
                <p:cNvSpPr/>
                <p:nvPr/>
              </p:nvSpPr>
              <p:spPr>
                <a:xfrm>
                  <a:off x="7765920" y="4860638"/>
                  <a:ext cx="712800" cy="235401"/>
                </a:xfrm>
                <a:prstGeom prst="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3" name="직사각형 72">
                  <a:extLst>
                    <a:ext uri="{FF2B5EF4-FFF2-40B4-BE49-F238E27FC236}">
                      <a16:creationId xmlns:a16="http://schemas.microsoft.com/office/drawing/2014/main" id="{DC289874-18C6-4D6D-9D96-C60DEC60B3D3}"/>
                    </a:ext>
                  </a:extLst>
                </p:cNvPr>
                <p:cNvSpPr/>
                <p:nvPr/>
              </p:nvSpPr>
              <p:spPr>
                <a:xfrm>
                  <a:off x="6930147" y="4832584"/>
                  <a:ext cx="1007841" cy="276999"/>
                </a:xfrm>
                <a:prstGeom prst="rect">
                  <a:avLst/>
                </a:prstGeom>
              </p:spPr>
              <p:txBody>
                <a:bodyPr wrap="none">
                  <a:spAutoFit/>
                </a:bodyPr>
                <a:lstStyle/>
                <a:p>
                  <a:pPr algn="ctr"/>
                  <a:r>
                    <a:rPr lang="en-US" altLang="ko-KR" sz="1200" b="1" dirty="0">
                      <a:solidFill>
                        <a:schemeClr val="bg1"/>
                      </a:solidFill>
                    </a:rPr>
                    <a:t>Micro LEDs</a:t>
                  </a:r>
                  <a:endParaRPr lang="ko-KR" altLang="en-US" sz="1200" b="1" dirty="0">
                    <a:solidFill>
                      <a:schemeClr val="bg1"/>
                    </a:solidFill>
                  </a:endParaRPr>
                </a:p>
              </p:txBody>
            </p:sp>
            <p:sp>
              <p:nvSpPr>
                <p:cNvPr id="75" name="직사각형 74">
                  <a:extLst>
                    <a:ext uri="{FF2B5EF4-FFF2-40B4-BE49-F238E27FC236}">
                      <a16:creationId xmlns:a16="http://schemas.microsoft.com/office/drawing/2014/main" id="{757F738E-567C-4905-8CAE-D3118B64F2C2}"/>
                    </a:ext>
                  </a:extLst>
                </p:cNvPr>
                <p:cNvSpPr/>
                <p:nvPr/>
              </p:nvSpPr>
              <p:spPr>
                <a:xfrm>
                  <a:off x="6351935" y="5091280"/>
                  <a:ext cx="2123470" cy="236234"/>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TFT-backplane</a:t>
                  </a:r>
                  <a:endParaRPr lang="ko-KR" altLang="en-US" sz="1200" dirty="0"/>
                </a:p>
              </p:txBody>
            </p:sp>
          </p:grpSp>
          <p:grpSp>
            <p:nvGrpSpPr>
              <p:cNvPr id="15" name="그룹 14">
                <a:extLst>
                  <a:ext uri="{FF2B5EF4-FFF2-40B4-BE49-F238E27FC236}">
                    <a16:creationId xmlns:a16="http://schemas.microsoft.com/office/drawing/2014/main" id="{606CB6F9-BC24-43BB-9F61-4B2CBD1A3A45}"/>
                  </a:ext>
                </a:extLst>
              </p:cNvPr>
              <p:cNvGrpSpPr/>
              <p:nvPr/>
            </p:nvGrpSpPr>
            <p:grpSpPr>
              <a:xfrm>
                <a:off x="844856" y="4503029"/>
                <a:ext cx="2129760" cy="1613127"/>
                <a:chOff x="791136" y="4624185"/>
                <a:chExt cx="2129760" cy="1613127"/>
              </a:xfrm>
            </p:grpSpPr>
            <p:sp>
              <p:nvSpPr>
                <p:cNvPr id="2" name="직사각형 1">
                  <a:extLst>
                    <a:ext uri="{FF2B5EF4-FFF2-40B4-BE49-F238E27FC236}">
                      <a16:creationId xmlns:a16="http://schemas.microsoft.com/office/drawing/2014/main" id="{0D95FC71-54CA-4948-AFAD-D1EC25D1F0C3}"/>
                    </a:ext>
                  </a:extLst>
                </p:cNvPr>
                <p:cNvSpPr/>
                <p:nvPr/>
              </p:nvSpPr>
              <p:spPr>
                <a:xfrm>
                  <a:off x="792346" y="6001078"/>
                  <a:ext cx="2123470" cy="236234"/>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Backlight</a:t>
                  </a:r>
                  <a:endParaRPr lang="ko-KR" altLang="en-US" sz="1200" dirty="0"/>
                </a:p>
              </p:txBody>
            </p:sp>
            <p:sp>
              <p:nvSpPr>
                <p:cNvPr id="40" name="직사각형 39">
                  <a:extLst>
                    <a:ext uri="{FF2B5EF4-FFF2-40B4-BE49-F238E27FC236}">
                      <a16:creationId xmlns:a16="http://schemas.microsoft.com/office/drawing/2014/main" id="{1BB65E95-5E92-4AE6-89C8-1561D860A7A8}"/>
                    </a:ext>
                  </a:extLst>
                </p:cNvPr>
                <p:cNvSpPr/>
                <p:nvPr/>
              </p:nvSpPr>
              <p:spPr>
                <a:xfrm>
                  <a:off x="791146" y="5787717"/>
                  <a:ext cx="2123470" cy="236234"/>
                </a:xfrm>
                <a:prstGeom prst="rect">
                  <a:avLst/>
                </a:prstGeom>
                <a:solidFill>
                  <a:schemeClr val="bg1">
                    <a:lumMod val="6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Substrate</a:t>
                  </a:r>
                  <a:endParaRPr lang="ko-KR" altLang="en-US" sz="1200" dirty="0"/>
                </a:p>
              </p:txBody>
            </p:sp>
            <p:sp>
              <p:nvSpPr>
                <p:cNvPr id="47" name="직사각형 46">
                  <a:extLst>
                    <a:ext uri="{FF2B5EF4-FFF2-40B4-BE49-F238E27FC236}">
                      <a16:creationId xmlns:a16="http://schemas.microsoft.com/office/drawing/2014/main" id="{ABD5077B-5A99-456D-A1E8-ECA3BA882600}"/>
                    </a:ext>
                  </a:extLst>
                </p:cNvPr>
                <p:cNvSpPr/>
                <p:nvPr/>
              </p:nvSpPr>
              <p:spPr>
                <a:xfrm>
                  <a:off x="791136" y="5555332"/>
                  <a:ext cx="2123470" cy="236234"/>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TFT-backplane</a:t>
                  </a:r>
                  <a:endParaRPr lang="ko-KR" altLang="en-US" sz="1200" dirty="0"/>
                </a:p>
              </p:txBody>
            </p:sp>
            <p:sp>
              <p:nvSpPr>
                <p:cNvPr id="48" name="직사각형 47">
                  <a:extLst>
                    <a:ext uri="{FF2B5EF4-FFF2-40B4-BE49-F238E27FC236}">
                      <a16:creationId xmlns:a16="http://schemas.microsoft.com/office/drawing/2014/main" id="{A160E0C9-AF25-4111-BD6A-E5D68517A168}"/>
                    </a:ext>
                  </a:extLst>
                </p:cNvPr>
                <p:cNvSpPr/>
                <p:nvPr/>
              </p:nvSpPr>
              <p:spPr>
                <a:xfrm>
                  <a:off x="797426" y="4856570"/>
                  <a:ext cx="2123470" cy="236234"/>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Polarizer</a:t>
                  </a:r>
                  <a:endParaRPr lang="ko-KR" altLang="en-US" sz="1200" b="1" dirty="0">
                    <a:solidFill>
                      <a:schemeClr val="tx1"/>
                    </a:solidFill>
                  </a:endParaRPr>
                </a:p>
              </p:txBody>
            </p:sp>
            <p:sp>
              <p:nvSpPr>
                <p:cNvPr id="49" name="직사각형 48">
                  <a:extLst>
                    <a:ext uri="{FF2B5EF4-FFF2-40B4-BE49-F238E27FC236}">
                      <a16:creationId xmlns:a16="http://schemas.microsoft.com/office/drawing/2014/main" id="{5153DF7A-211D-4F22-8237-EF24AE90B112}"/>
                    </a:ext>
                  </a:extLst>
                </p:cNvPr>
                <p:cNvSpPr/>
                <p:nvPr/>
              </p:nvSpPr>
              <p:spPr>
                <a:xfrm>
                  <a:off x="797416" y="4624185"/>
                  <a:ext cx="2123470" cy="23623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solidFill>
                        <a:schemeClr val="tx1"/>
                      </a:solidFill>
                    </a:rPr>
                    <a:t>Cover glass</a:t>
                  </a:r>
                  <a:endParaRPr lang="ko-KR" altLang="en-US" sz="1200" b="1" dirty="0">
                    <a:solidFill>
                      <a:schemeClr val="tx1"/>
                    </a:solidFill>
                  </a:endParaRPr>
                </a:p>
              </p:txBody>
            </p:sp>
            <p:sp>
              <p:nvSpPr>
                <p:cNvPr id="51" name="직사각형 50">
                  <a:extLst>
                    <a:ext uri="{FF2B5EF4-FFF2-40B4-BE49-F238E27FC236}">
                      <a16:creationId xmlns:a16="http://schemas.microsoft.com/office/drawing/2014/main" id="{70C17769-C4DC-41D4-BC2A-8F8E9265EE4A}"/>
                    </a:ext>
                  </a:extLst>
                </p:cNvPr>
                <p:cNvSpPr/>
                <p:nvPr/>
              </p:nvSpPr>
              <p:spPr>
                <a:xfrm>
                  <a:off x="791136" y="5091976"/>
                  <a:ext cx="540000" cy="236234"/>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2" name="직사각형 51">
                  <a:extLst>
                    <a:ext uri="{FF2B5EF4-FFF2-40B4-BE49-F238E27FC236}">
                      <a16:creationId xmlns:a16="http://schemas.microsoft.com/office/drawing/2014/main" id="{07B77D90-3269-4E07-A2CB-5AEA24F131FB}"/>
                    </a:ext>
                  </a:extLst>
                </p:cNvPr>
                <p:cNvSpPr/>
                <p:nvPr/>
              </p:nvSpPr>
              <p:spPr>
                <a:xfrm>
                  <a:off x="1583476" y="5092804"/>
                  <a:ext cx="540000" cy="236234"/>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3" name="직사각형 52">
                  <a:extLst>
                    <a:ext uri="{FF2B5EF4-FFF2-40B4-BE49-F238E27FC236}">
                      <a16:creationId xmlns:a16="http://schemas.microsoft.com/office/drawing/2014/main" id="{EBDE52DB-9916-4415-8C57-375A1303E01C}"/>
                    </a:ext>
                  </a:extLst>
                </p:cNvPr>
                <p:cNvSpPr/>
                <p:nvPr/>
              </p:nvSpPr>
              <p:spPr>
                <a:xfrm>
                  <a:off x="2375816" y="5092804"/>
                  <a:ext cx="540000" cy="236234"/>
                </a:xfrm>
                <a:prstGeom prst="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직사각형 8">
                  <a:extLst>
                    <a:ext uri="{FF2B5EF4-FFF2-40B4-BE49-F238E27FC236}">
                      <a16:creationId xmlns:a16="http://schemas.microsoft.com/office/drawing/2014/main" id="{BE5FDCBF-12B0-4E87-9C48-14E73EB16986}"/>
                    </a:ext>
                  </a:extLst>
                </p:cNvPr>
                <p:cNvSpPr/>
                <p:nvPr/>
              </p:nvSpPr>
              <p:spPr>
                <a:xfrm>
                  <a:off x="1357973" y="5068040"/>
                  <a:ext cx="974241" cy="276999"/>
                </a:xfrm>
                <a:prstGeom prst="rect">
                  <a:avLst/>
                </a:prstGeom>
              </p:spPr>
              <p:txBody>
                <a:bodyPr wrap="none">
                  <a:spAutoFit/>
                </a:bodyPr>
                <a:lstStyle/>
                <a:p>
                  <a:pPr algn="ctr"/>
                  <a:r>
                    <a:rPr lang="en-US" altLang="ko-KR" sz="1200" b="1" dirty="0"/>
                    <a:t>Color filter</a:t>
                  </a:r>
                  <a:endParaRPr lang="ko-KR" altLang="en-US" sz="1200" b="1" dirty="0"/>
                </a:p>
              </p:txBody>
            </p:sp>
            <p:sp>
              <p:nvSpPr>
                <p:cNvPr id="13" name="직사각형 12">
                  <a:extLst>
                    <a:ext uri="{FF2B5EF4-FFF2-40B4-BE49-F238E27FC236}">
                      <a16:creationId xmlns:a16="http://schemas.microsoft.com/office/drawing/2014/main" id="{81AAB371-0199-4553-BC83-55B3860B6504}"/>
                    </a:ext>
                  </a:extLst>
                </p:cNvPr>
                <p:cNvSpPr/>
                <p:nvPr/>
              </p:nvSpPr>
              <p:spPr>
                <a:xfrm>
                  <a:off x="791136" y="5345039"/>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7" name="직사각형 76">
                  <a:extLst>
                    <a:ext uri="{FF2B5EF4-FFF2-40B4-BE49-F238E27FC236}">
                      <a16:creationId xmlns:a16="http://schemas.microsoft.com/office/drawing/2014/main" id="{F890DB81-63E3-471F-90BE-B8CCFB631980}"/>
                    </a:ext>
                  </a:extLst>
                </p:cNvPr>
                <p:cNvSpPr/>
                <p:nvPr/>
              </p:nvSpPr>
              <p:spPr>
                <a:xfrm>
                  <a:off x="899592" y="534527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8" name="직사각형 77">
                  <a:extLst>
                    <a:ext uri="{FF2B5EF4-FFF2-40B4-BE49-F238E27FC236}">
                      <a16:creationId xmlns:a16="http://schemas.microsoft.com/office/drawing/2014/main" id="{B651B748-474E-4028-94CC-3E5A81A958FB}"/>
                    </a:ext>
                  </a:extLst>
                </p:cNvPr>
                <p:cNvSpPr/>
                <p:nvPr/>
              </p:nvSpPr>
              <p:spPr>
                <a:xfrm>
                  <a:off x="999540" y="5344388"/>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9" name="직사각형 78">
                  <a:extLst>
                    <a:ext uri="{FF2B5EF4-FFF2-40B4-BE49-F238E27FC236}">
                      <a16:creationId xmlns:a16="http://schemas.microsoft.com/office/drawing/2014/main" id="{352B8996-90E4-4F3A-99BA-AD9D2CB8FBD2}"/>
                    </a:ext>
                  </a:extLst>
                </p:cNvPr>
                <p:cNvSpPr/>
                <p:nvPr/>
              </p:nvSpPr>
              <p:spPr>
                <a:xfrm>
                  <a:off x="1095296" y="5343119"/>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0" name="직사각형 79">
                  <a:extLst>
                    <a:ext uri="{FF2B5EF4-FFF2-40B4-BE49-F238E27FC236}">
                      <a16:creationId xmlns:a16="http://schemas.microsoft.com/office/drawing/2014/main" id="{51C5BEBB-FA61-4325-83B6-58A59A2CAF50}"/>
                    </a:ext>
                  </a:extLst>
                </p:cNvPr>
                <p:cNvSpPr/>
                <p:nvPr/>
              </p:nvSpPr>
              <p:spPr>
                <a:xfrm>
                  <a:off x="1203752" y="534335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1" name="직사각형 80">
                  <a:extLst>
                    <a:ext uri="{FF2B5EF4-FFF2-40B4-BE49-F238E27FC236}">
                      <a16:creationId xmlns:a16="http://schemas.microsoft.com/office/drawing/2014/main" id="{9A56D4A5-2E4A-4364-BD38-ACE3A7219E92}"/>
                    </a:ext>
                  </a:extLst>
                </p:cNvPr>
                <p:cNvSpPr/>
                <p:nvPr/>
              </p:nvSpPr>
              <p:spPr>
                <a:xfrm>
                  <a:off x="1303700" y="5342468"/>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2" name="직사각형 81">
                  <a:extLst>
                    <a:ext uri="{FF2B5EF4-FFF2-40B4-BE49-F238E27FC236}">
                      <a16:creationId xmlns:a16="http://schemas.microsoft.com/office/drawing/2014/main" id="{58E1E9F7-D637-429B-B507-6DB0305E0E5E}"/>
                    </a:ext>
                  </a:extLst>
                </p:cNvPr>
                <p:cNvSpPr/>
                <p:nvPr/>
              </p:nvSpPr>
              <p:spPr>
                <a:xfrm>
                  <a:off x="1408728" y="5345307"/>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3" name="직사각형 82">
                  <a:extLst>
                    <a:ext uri="{FF2B5EF4-FFF2-40B4-BE49-F238E27FC236}">
                      <a16:creationId xmlns:a16="http://schemas.microsoft.com/office/drawing/2014/main" id="{26359F4E-6FC3-40F5-B8A7-2B584350F203}"/>
                    </a:ext>
                  </a:extLst>
                </p:cNvPr>
                <p:cNvSpPr/>
                <p:nvPr/>
              </p:nvSpPr>
              <p:spPr>
                <a:xfrm>
                  <a:off x="1517184" y="5345544"/>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4" name="직사각형 83">
                  <a:extLst>
                    <a:ext uri="{FF2B5EF4-FFF2-40B4-BE49-F238E27FC236}">
                      <a16:creationId xmlns:a16="http://schemas.microsoft.com/office/drawing/2014/main" id="{82C97D34-C4B8-4363-B634-80AE2DF7D8E7}"/>
                    </a:ext>
                  </a:extLst>
                </p:cNvPr>
                <p:cNvSpPr/>
                <p:nvPr/>
              </p:nvSpPr>
              <p:spPr>
                <a:xfrm>
                  <a:off x="1617132" y="534465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5" name="직사각형 84">
                  <a:extLst>
                    <a:ext uri="{FF2B5EF4-FFF2-40B4-BE49-F238E27FC236}">
                      <a16:creationId xmlns:a16="http://schemas.microsoft.com/office/drawing/2014/main" id="{45324A61-AED2-427A-A6CB-753F4ABF0147}"/>
                    </a:ext>
                  </a:extLst>
                </p:cNvPr>
                <p:cNvSpPr/>
                <p:nvPr/>
              </p:nvSpPr>
              <p:spPr>
                <a:xfrm>
                  <a:off x="1712888" y="5343387"/>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6" name="직사각형 85">
                  <a:extLst>
                    <a:ext uri="{FF2B5EF4-FFF2-40B4-BE49-F238E27FC236}">
                      <a16:creationId xmlns:a16="http://schemas.microsoft.com/office/drawing/2014/main" id="{D004111F-9659-4DEF-8737-EB424D2A2373}"/>
                    </a:ext>
                  </a:extLst>
                </p:cNvPr>
                <p:cNvSpPr/>
                <p:nvPr/>
              </p:nvSpPr>
              <p:spPr>
                <a:xfrm>
                  <a:off x="1821344" y="5343624"/>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7" name="직사각형 86">
                  <a:extLst>
                    <a:ext uri="{FF2B5EF4-FFF2-40B4-BE49-F238E27FC236}">
                      <a16:creationId xmlns:a16="http://schemas.microsoft.com/office/drawing/2014/main" id="{07EE2381-21B1-45B7-926C-5E051DE07897}"/>
                    </a:ext>
                  </a:extLst>
                </p:cNvPr>
                <p:cNvSpPr/>
                <p:nvPr/>
              </p:nvSpPr>
              <p:spPr>
                <a:xfrm>
                  <a:off x="1921292" y="534273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8" name="직사각형 87">
                  <a:extLst>
                    <a:ext uri="{FF2B5EF4-FFF2-40B4-BE49-F238E27FC236}">
                      <a16:creationId xmlns:a16="http://schemas.microsoft.com/office/drawing/2014/main" id="{42B12169-9BBE-4DAD-97CE-463343AD935C}"/>
                    </a:ext>
                  </a:extLst>
                </p:cNvPr>
                <p:cNvSpPr/>
                <p:nvPr/>
              </p:nvSpPr>
              <p:spPr>
                <a:xfrm>
                  <a:off x="2030513" y="5345307"/>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9" name="직사각형 88">
                  <a:extLst>
                    <a:ext uri="{FF2B5EF4-FFF2-40B4-BE49-F238E27FC236}">
                      <a16:creationId xmlns:a16="http://schemas.microsoft.com/office/drawing/2014/main" id="{E5DDA97E-372B-4E26-AD04-584A485D5915}"/>
                    </a:ext>
                  </a:extLst>
                </p:cNvPr>
                <p:cNvSpPr/>
                <p:nvPr/>
              </p:nvSpPr>
              <p:spPr>
                <a:xfrm>
                  <a:off x="2138969" y="5345544"/>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0" name="직사각형 89">
                  <a:extLst>
                    <a:ext uri="{FF2B5EF4-FFF2-40B4-BE49-F238E27FC236}">
                      <a16:creationId xmlns:a16="http://schemas.microsoft.com/office/drawing/2014/main" id="{D8794E38-C691-4506-8463-8CC91755F973}"/>
                    </a:ext>
                  </a:extLst>
                </p:cNvPr>
                <p:cNvSpPr/>
                <p:nvPr/>
              </p:nvSpPr>
              <p:spPr>
                <a:xfrm>
                  <a:off x="2238917" y="534465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1" name="직사각형 90">
                  <a:extLst>
                    <a:ext uri="{FF2B5EF4-FFF2-40B4-BE49-F238E27FC236}">
                      <a16:creationId xmlns:a16="http://schemas.microsoft.com/office/drawing/2014/main" id="{CEA9BDCC-73C5-40A4-B36C-A7933DF572DD}"/>
                    </a:ext>
                  </a:extLst>
                </p:cNvPr>
                <p:cNvSpPr/>
                <p:nvPr/>
              </p:nvSpPr>
              <p:spPr>
                <a:xfrm>
                  <a:off x="2334673" y="5343387"/>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2" name="직사각형 91">
                  <a:extLst>
                    <a:ext uri="{FF2B5EF4-FFF2-40B4-BE49-F238E27FC236}">
                      <a16:creationId xmlns:a16="http://schemas.microsoft.com/office/drawing/2014/main" id="{346872F3-CA25-40CE-A8D3-6F04FD33F9B4}"/>
                    </a:ext>
                  </a:extLst>
                </p:cNvPr>
                <p:cNvSpPr/>
                <p:nvPr/>
              </p:nvSpPr>
              <p:spPr>
                <a:xfrm>
                  <a:off x="2443129" y="5343624"/>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3" name="직사각형 92">
                  <a:extLst>
                    <a:ext uri="{FF2B5EF4-FFF2-40B4-BE49-F238E27FC236}">
                      <a16:creationId xmlns:a16="http://schemas.microsoft.com/office/drawing/2014/main" id="{F4EBE1F3-9D37-4355-9661-3A6BF8FD6F55}"/>
                    </a:ext>
                  </a:extLst>
                </p:cNvPr>
                <p:cNvSpPr/>
                <p:nvPr/>
              </p:nvSpPr>
              <p:spPr>
                <a:xfrm>
                  <a:off x="2543077" y="5342736"/>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4" name="직사각형 93">
                  <a:extLst>
                    <a:ext uri="{FF2B5EF4-FFF2-40B4-BE49-F238E27FC236}">
                      <a16:creationId xmlns:a16="http://schemas.microsoft.com/office/drawing/2014/main" id="{CB9CE87B-7B97-45ED-9443-8AFD0E30C0F0}"/>
                    </a:ext>
                  </a:extLst>
                </p:cNvPr>
                <p:cNvSpPr/>
                <p:nvPr/>
              </p:nvSpPr>
              <p:spPr>
                <a:xfrm>
                  <a:off x="2648105" y="5345575"/>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5" name="직사각형 94">
                  <a:extLst>
                    <a:ext uri="{FF2B5EF4-FFF2-40B4-BE49-F238E27FC236}">
                      <a16:creationId xmlns:a16="http://schemas.microsoft.com/office/drawing/2014/main" id="{F8FFC20E-BE4F-47E8-8351-8C7E13458377}"/>
                    </a:ext>
                  </a:extLst>
                </p:cNvPr>
                <p:cNvSpPr/>
                <p:nvPr/>
              </p:nvSpPr>
              <p:spPr>
                <a:xfrm>
                  <a:off x="2756561" y="5345812"/>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6" name="직사각형 95">
                  <a:extLst>
                    <a:ext uri="{FF2B5EF4-FFF2-40B4-BE49-F238E27FC236}">
                      <a16:creationId xmlns:a16="http://schemas.microsoft.com/office/drawing/2014/main" id="{798664C6-CEE3-49C4-B78D-AB7AB5A185D7}"/>
                    </a:ext>
                  </a:extLst>
                </p:cNvPr>
                <p:cNvSpPr/>
                <p:nvPr/>
              </p:nvSpPr>
              <p:spPr>
                <a:xfrm>
                  <a:off x="2856509" y="5344924"/>
                  <a:ext cx="45719" cy="18657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 name="직사각형 13">
                  <a:extLst>
                    <a:ext uri="{FF2B5EF4-FFF2-40B4-BE49-F238E27FC236}">
                      <a16:creationId xmlns:a16="http://schemas.microsoft.com/office/drawing/2014/main" id="{2E545711-A472-4702-8908-36C38B773A9C}"/>
                    </a:ext>
                  </a:extLst>
                </p:cNvPr>
                <p:cNvSpPr/>
                <p:nvPr/>
              </p:nvSpPr>
              <p:spPr>
                <a:xfrm>
                  <a:off x="1258770" y="5291048"/>
                  <a:ext cx="1165897" cy="276999"/>
                </a:xfrm>
                <a:prstGeom prst="rect">
                  <a:avLst/>
                </a:prstGeom>
              </p:spPr>
              <p:txBody>
                <a:bodyPr wrap="none">
                  <a:spAutoFit/>
                </a:bodyPr>
                <a:lstStyle/>
                <a:p>
                  <a:pPr algn="ctr"/>
                  <a:r>
                    <a:rPr lang="en-US" altLang="ko-KR" sz="1200" b="1" dirty="0"/>
                    <a:t>Liquid crystal</a:t>
                  </a:r>
                  <a:endParaRPr lang="ko-KR" altLang="en-US" sz="1200" b="1" dirty="0"/>
                </a:p>
              </p:txBody>
            </p:sp>
          </p:grpSp>
          <p:sp>
            <p:nvSpPr>
              <p:cNvPr id="17" name="직사각형 16">
                <a:extLst>
                  <a:ext uri="{FF2B5EF4-FFF2-40B4-BE49-F238E27FC236}">
                    <a16:creationId xmlns:a16="http://schemas.microsoft.com/office/drawing/2014/main" id="{5BAAC8D4-4804-479F-9F32-108FBD353865}"/>
                  </a:ext>
                </a:extLst>
              </p:cNvPr>
              <p:cNvSpPr/>
              <p:nvPr/>
            </p:nvSpPr>
            <p:spPr>
              <a:xfrm>
                <a:off x="6084168" y="5498068"/>
                <a:ext cx="2998770" cy="738664"/>
              </a:xfrm>
              <a:prstGeom prst="rect">
                <a:avLst/>
              </a:prstGeom>
            </p:spPr>
            <p:txBody>
              <a:bodyPr wrap="none">
                <a:spAutoFit/>
              </a:bodyPr>
              <a:lstStyle/>
              <a:p>
                <a:r>
                  <a:rPr lang="en-US" altLang="ko-KR" sz="1400" b="1" dirty="0">
                    <a:solidFill>
                      <a:srgbClr val="FF0000"/>
                    </a:solidFill>
                    <a:latin typeface="Arial Black" panose="020B0A04020102020204" pitchFamily="34" charset="0"/>
                  </a:rPr>
                  <a:t>- Small and Simple Structure</a:t>
                </a:r>
              </a:p>
              <a:p>
                <a:r>
                  <a:rPr lang="en-US" altLang="ko-KR" sz="1400" b="1" dirty="0">
                    <a:solidFill>
                      <a:srgbClr val="FF0000"/>
                    </a:solidFill>
                    <a:latin typeface="Arial Black" panose="020B0A04020102020204" pitchFamily="34" charset="0"/>
                  </a:rPr>
                  <a:t>- Curved and transparent</a:t>
                </a:r>
              </a:p>
              <a:p>
                <a:r>
                  <a:rPr lang="en-US" altLang="ko-KR" sz="1400" b="1" dirty="0">
                    <a:solidFill>
                      <a:srgbClr val="FF0000"/>
                    </a:solidFill>
                    <a:latin typeface="Arial Black" panose="020B0A04020102020204" pitchFamily="34" charset="0"/>
                  </a:rPr>
                  <a:t>- Cost saving</a:t>
                </a:r>
                <a:endParaRPr lang="ko-KR" altLang="en-US" sz="1400" b="1" dirty="0">
                  <a:solidFill>
                    <a:srgbClr val="FF0000"/>
                  </a:solidFill>
                  <a:latin typeface="Arial Black" panose="020B0A04020102020204" pitchFamily="34" charset="0"/>
                </a:endParaRPr>
              </a:p>
            </p:txBody>
          </p:sp>
        </p:grpSp>
        <p:grpSp>
          <p:nvGrpSpPr>
            <p:cNvPr id="100" name="그룹 99">
              <a:extLst>
                <a:ext uri="{FF2B5EF4-FFF2-40B4-BE49-F238E27FC236}">
                  <a16:creationId xmlns:a16="http://schemas.microsoft.com/office/drawing/2014/main" id="{6A742650-7998-40CF-AA88-871573FDA31E}"/>
                </a:ext>
              </a:extLst>
            </p:cNvPr>
            <p:cNvGrpSpPr/>
            <p:nvPr/>
          </p:nvGrpSpPr>
          <p:grpSpPr>
            <a:xfrm>
              <a:off x="489846" y="1504727"/>
              <a:ext cx="8274315" cy="2815760"/>
              <a:chOff x="489846" y="1504727"/>
              <a:chExt cx="8274315" cy="2815760"/>
            </a:xfrm>
          </p:grpSpPr>
          <p:sp>
            <p:nvSpPr>
              <p:cNvPr id="101" name="사각형: 둥근 위쪽 모서리 100">
                <a:extLst>
                  <a:ext uri="{FF2B5EF4-FFF2-40B4-BE49-F238E27FC236}">
                    <a16:creationId xmlns:a16="http://schemas.microsoft.com/office/drawing/2014/main" id="{D3C6C78D-5B5C-425D-B0E3-4F25BABCCD49}"/>
                  </a:ext>
                </a:extLst>
              </p:cNvPr>
              <p:cNvSpPr/>
              <p:nvPr/>
            </p:nvSpPr>
            <p:spPr>
              <a:xfrm>
                <a:off x="489846" y="1504727"/>
                <a:ext cx="8274315" cy="2815760"/>
              </a:xfrm>
              <a:prstGeom prst="round2SameRect">
                <a:avLst>
                  <a:gd name="adj1" fmla="val 2806"/>
                  <a:gd name="adj2" fmla="val 0"/>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02" name="그룹 101">
                <a:extLst>
                  <a:ext uri="{FF2B5EF4-FFF2-40B4-BE49-F238E27FC236}">
                    <a16:creationId xmlns:a16="http://schemas.microsoft.com/office/drawing/2014/main" id="{E60C580C-FE2D-4315-A33E-CEF361DAFDB3}"/>
                  </a:ext>
                </a:extLst>
              </p:cNvPr>
              <p:cNvGrpSpPr/>
              <p:nvPr/>
            </p:nvGrpSpPr>
            <p:grpSpPr>
              <a:xfrm>
                <a:off x="521796" y="1549331"/>
                <a:ext cx="8208912" cy="2706836"/>
                <a:chOff x="521796" y="1549331"/>
                <a:chExt cx="8208912" cy="2706836"/>
              </a:xfrm>
            </p:grpSpPr>
            <p:sp>
              <p:nvSpPr>
                <p:cNvPr id="103" name="사각형: 둥근 위쪽 모서리 102">
                  <a:extLst>
                    <a:ext uri="{FF2B5EF4-FFF2-40B4-BE49-F238E27FC236}">
                      <a16:creationId xmlns:a16="http://schemas.microsoft.com/office/drawing/2014/main" id="{2A467E3F-1FFA-4D71-9B61-F273C7787AC1}"/>
                    </a:ext>
                  </a:extLst>
                </p:cNvPr>
                <p:cNvSpPr/>
                <p:nvPr/>
              </p:nvSpPr>
              <p:spPr>
                <a:xfrm>
                  <a:off x="521796" y="1556792"/>
                  <a:ext cx="2664296" cy="2699375"/>
                </a:xfrm>
                <a:prstGeom prst="round2SameRect">
                  <a:avLst>
                    <a:gd name="adj1" fmla="val 3005"/>
                    <a:gd name="adj2" fmla="val 0"/>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사각형: 둥근 위쪽 모서리 103">
                  <a:extLst>
                    <a:ext uri="{FF2B5EF4-FFF2-40B4-BE49-F238E27FC236}">
                      <a16:creationId xmlns:a16="http://schemas.microsoft.com/office/drawing/2014/main" id="{A99CF859-7B78-4A38-B670-6BFF581E174A}"/>
                    </a:ext>
                  </a:extLst>
                </p:cNvPr>
                <p:cNvSpPr/>
                <p:nvPr/>
              </p:nvSpPr>
              <p:spPr>
                <a:xfrm>
                  <a:off x="577522" y="1609063"/>
                  <a:ext cx="2554318" cy="369332"/>
                </a:xfrm>
                <a:prstGeom prst="round2Same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latin typeface="Arial Black" panose="020B0A04020102020204" pitchFamily="34" charset="0"/>
                    </a:rPr>
                    <a:t>LCD</a:t>
                  </a:r>
                  <a:endParaRPr lang="ko-KR" altLang="en-US" sz="2000" b="1" dirty="0">
                    <a:latin typeface="Arial Black" panose="020B0A04020102020204" pitchFamily="34" charset="0"/>
                  </a:endParaRPr>
                </a:p>
              </p:txBody>
            </p:sp>
            <p:sp>
              <p:nvSpPr>
                <p:cNvPr id="105" name="사각형: 둥근 위쪽 모서리 104">
                  <a:extLst>
                    <a:ext uri="{FF2B5EF4-FFF2-40B4-BE49-F238E27FC236}">
                      <a16:creationId xmlns:a16="http://schemas.microsoft.com/office/drawing/2014/main" id="{6E66749B-1D92-4FF0-B478-F1A994B12BEB}"/>
                    </a:ext>
                  </a:extLst>
                </p:cNvPr>
                <p:cNvSpPr/>
                <p:nvPr/>
              </p:nvSpPr>
              <p:spPr>
                <a:xfrm>
                  <a:off x="3348356" y="1609063"/>
                  <a:ext cx="2554318" cy="369332"/>
                </a:xfrm>
                <a:prstGeom prst="round2Same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latin typeface="Arial Black" panose="020B0A04020102020204" pitchFamily="34" charset="0"/>
                    </a:rPr>
                    <a:t>OLED</a:t>
                  </a:r>
                  <a:endParaRPr lang="ko-KR" altLang="en-US" sz="2000" b="1" dirty="0">
                    <a:latin typeface="Arial Black" panose="020B0A04020102020204" pitchFamily="34" charset="0"/>
                  </a:endParaRPr>
                </a:p>
              </p:txBody>
            </p:sp>
            <p:sp>
              <p:nvSpPr>
                <p:cNvPr id="106" name="사각형: 둥근 위쪽 모서리 105">
                  <a:extLst>
                    <a:ext uri="{FF2B5EF4-FFF2-40B4-BE49-F238E27FC236}">
                      <a16:creationId xmlns:a16="http://schemas.microsoft.com/office/drawing/2014/main" id="{F1A0DDC9-5BC7-4F62-9323-E9771FD7720A}"/>
                    </a:ext>
                  </a:extLst>
                </p:cNvPr>
                <p:cNvSpPr/>
                <p:nvPr/>
              </p:nvSpPr>
              <p:spPr>
                <a:xfrm>
                  <a:off x="6119190" y="1609063"/>
                  <a:ext cx="2554318" cy="369332"/>
                </a:xfrm>
                <a:prstGeom prst="round2Same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latin typeface="Arial Black" panose="020B0A04020102020204" pitchFamily="34" charset="0"/>
                    </a:rPr>
                    <a:t>Micro-LED</a:t>
                  </a:r>
                  <a:endParaRPr lang="ko-KR" altLang="en-US" sz="2000" b="1" dirty="0">
                    <a:latin typeface="Arial Black" panose="020B0A04020102020204" pitchFamily="34" charset="0"/>
                  </a:endParaRPr>
                </a:p>
              </p:txBody>
            </p:sp>
            <p:sp>
              <p:nvSpPr>
                <p:cNvPr id="107" name="직사각형 106">
                  <a:extLst>
                    <a:ext uri="{FF2B5EF4-FFF2-40B4-BE49-F238E27FC236}">
                      <a16:creationId xmlns:a16="http://schemas.microsoft.com/office/drawing/2014/main" id="{A8A71829-D2D4-4B72-84B9-420EED4A7A99}"/>
                    </a:ext>
                  </a:extLst>
                </p:cNvPr>
                <p:cNvSpPr/>
                <p:nvPr/>
              </p:nvSpPr>
              <p:spPr>
                <a:xfrm>
                  <a:off x="577522" y="2043163"/>
                  <a:ext cx="2554318" cy="493002"/>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path path="circle">
                    <a:fillToRect l="50000" t="50000" r="50000" b="50000"/>
                  </a:path>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Type</a:t>
                  </a:r>
                </a:p>
                <a:p>
                  <a:pPr algn="ctr"/>
                  <a:r>
                    <a:rPr lang="en-US" altLang="ko-KR" b="1" dirty="0">
                      <a:solidFill>
                        <a:srgbClr val="FF0000"/>
                      </a:solidFill>
                      <a:latin typeface="Arial Black" panose="020B0A04020102020204" pitchFamily="34" charset="0"/>
                    </a:rPr>
                    <a:t>Backlight/LED</a:t>
                  </a:r>
                </a:p>
              </p:txBody>
            </p:sp>
            <p:sp>
              <p:nvSpPr>
                <p:cNvPr id="108" name="직사각형 107">
                  <a:extLst>
                    <a:ext uri="{FF2B5EF4-FFF2-40B4-BE49-F238E27FC236}">
                      <a16:creationId xmlns:a16="http://schemas.microsoft.com/office/drawing/2014/main" id="{3A0CE574-B903-4AB0-BBD7-158FC4A6CFF6}"/>
                    </a:ext>
                  </a:extLst>
                </p:cNvPr>
                <p:cNvSpPr/>
                <p:nvPr/>
              </p:nvSpPr>
              <p:spPr>
                <a:xfrm>
                  <a:off x="3348356" y="2043163"/>
                  <a:ext cx="2554318" cy="493002"/>
                </a:xfrm>
                <a:prstGeom prst="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path path="circle">
                    <a:fillToRect l="50000" t="50000" r="50000" b="50000"/>
                  </a:path>
                  <a:tileRect/>
                </a:gra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Type</a:t>
                  </a:r>
                </a:p>
                <a:p>
                  <a:pPr algn="ctr"/>
                  <a:r>
                    <a:rPr lang="en-US" altLang="ko-KR" b="1" dirty="0">
                      <a:solidFill>
                        <a:srgbClr val="00B050"/>
                      </a:solidFill>
                      <a:latin typeface="Arial Black" panose="020B0A04020102020204" pitchFamily="34" charset="0"/>
                    </a:rPr>
                    <a:t>Self-emissive</a:t>
                  </a:r>
                  <a:endParaRPr lang="ko-KR" altLang="en-US" b="1" dirty="0">
                    <a:solidFill>
                      <a:srgbClr val="00B050"/>
                    </a:solidFill>
                    <a:latin typeface="Arial Black" panose="020B0A04020102020204" pitchFamily="34" charset="0"/>
                  </a:endParaRPr>
                </a:p>
              </p:txBody>
            </p:sp>
            <p:sp>
              <p:nvSpPr>
                <p:cNvPr id="109" name="직사각형 108">
                  <a:extLst>
                    <a:ext uri="{FF2B5EF4-FFF2-40B4-BE49-F238E27FC236}">
                      <a16:creationId xmlns:a16="http://schemas.microsoft.com/office/drawing/2014/main" id="{2009C6BE-E476-48AB-B81E-2CE3F930B541}"/>
                    </a:ext>
                  </a:extLst>
                </p:cNvPr>
                <p:cNvSpPr/>
                <p:nvPr/>
              </p:nvSpPr>
              <p:spPr>
                <a:xfrm>
                  <a:off x="6119190" y="2043163"/>
                  <a:ext cx="2554318" cy="493002"/>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Type</a:t>
                  </a:r>
                  <a:endParaRPr lang="en-US" altLang="ko-KR" sz="1600" dirty="0"/>
                </a:p>
                <a:p>
                  <a:pPr algn="ctr"/>
                  <a:r>
                    <a:rPr lang="en-US" altLang="ko-KR" b="1" dirty="0">
                      <a:solidFill>
                        <a:srgbClr val="0070C0"/>
                      </a:solidFill>
                      <a:latin typeface="Arial Black" panose="020B0A04020102020204" pitchFamily="34" charset="0"/>
                    </a:rPr>
                    <a:t>Self-emissive</a:t>
                  </a:r>
                </a:p>
              </p:txBody>
            </p:sp>
            <mc:AlternateContent xmlns:mc="http://schemas.openxmlformats.org/markup-compatibility/2006" xmlns:a14="http://schemas.microsoft.com/office/drawing/2010/main">
              <mc:Choice Requires="a14">
                <p:sp>
                  <p:nvSpPr>
                    <p:cNvPr id="110" name="직사각형 109">
                      <a:extLst>
                        <a:ext uri="{FF2B5EF4-FFF2-40B4-BE49-F238E27FC236}">
                          <a16:creationId xmlns:a16="http://schemas.microsoft.com/office/drawing/2014/main" id="{BC403249-084E-4FDF-B9A8-7113239A02DD}"/>
                        </a:ext>
                      </a:extLst>
                    </p:cNvPr>
                    <p:cNvSpPr/>
                    <p:nvPr/>
                  </p:nvSpPr>
                  <p:spPr>
                    <a:xfrm>
                      <a:off x="577522" y="2600659"/>
                      <a:ext cx="2554318" cy="493002"/>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path path="circle">
                        <a:fillToRect l="50000" t="50000" r="50000" b="50000"/>
                      </a:path>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Contrast Ratio</a:t>
                      </a:r>
                    </a:p>
                    <a:p>
                      <a:pPr algn="ctr"/>
                      <a14:m>
                        <m:oMathPara xmlns:m="http://schemas.openxmlformats.org/officeDocument/2006/math">
                          <m:oMathParaPr>
                            <m:jc m:val="centerGroup"/>
                          </m:oMathParaPr>
                          <m:oMath xmlns:m="http://schemas.openxmlformats.org/officeDocument/2006/math">
                            <m:r>
                              <a:rPr lang="ko-KR" altLang="en-US" b="1" dirty="0">
                                <a:solidFill>
                                  <a:srgbClr val="FF0000"/>
                                </a:solidFill>
                                <a:latin typeface="Cambria Math" panose="02040503050406030204" pitchFamily="18" charset="0"/>
                                <a:ea typeface="Cambria Math" panose="02040503050406030204" pitchFamily="18" charset="0"/>
                              </a:rPr>
                              <m:t>𝟓𝟎𝟎𝟎</m:t>
                            </m:r>
                            <m:r>
                              <a:rPr lang="en-US" altLang="ko-KR" b="1" dirty="0">
                                <a:solidFill>
                                  <a:srgbClr val="FF0000"/>
                                </a:solidFill>
                                <a:latin typeface="Cambria Math" panose="02040503050406030204" pitchFamily="18" charset="0"/>
                                <a:ea typeface="Cambria Math" panose="02040503050406030204" pitchFamily="18" charset="0"/>
                              </a:rPr>
                              <m:t>:</m:t>
                            </m:r>
                            <m:r>
                              <a:rPr lang="ko-KR" altLang="en-US" b="1" dirty="0">
                                <a:solidFill>
                                  <a:srgbClr val="FF0000"/>
                                </a:solidFill>
                                <a:latin typeface="Cambria Math" panose="02040503050406030204" pitchFamily="18" charset="0"/>
                                <a:ea typeface="Cambria Math" panose="02040503050406030204" pitchFamily="18" charset="0"/>
                              </a:rPr>
                              <m:t>𝟏</m:t>
                            </m:r>
                          </m:oMath>
                        </m:oMathPara>
                      </a14:m>
                      <a:endParaRPr lang="en-US" altLang="ko-KR" sz="1400" dirty="0"/>
                    </a:p>
                  </p:txBody>
                </p:sp>
              </mc:Choice>
              <mc:Fallback xmlns="">
                <p:sp>
                  <p:nvSpPr>
                    <p:cNvPr id="110" name="직사각형 109">
                      <a:extLst>
                        <a:ext uri="{FF2B5EF4-FFF2-40B4-BE49-F238E27FC236}">
                          <a16:creationId xmlns:a16="http://schemas.microsoft.com/office/drawing/2014/main" id="{BC403249-084E-4FDF-B9A8-7113239A02DD}"/>
                        </a:ext>
                      </a:extLst>
                    </p:cNvPr>
                    <p:cNvSpPr>
                      <a:spLocks noRot="1" noChangeAspect="1" noMove="1" noResize="1" noEditPoints="1" noAdjustHandles="1" noChangeArrowheads="1" noChangeShapeType="1" noTextEdit="1"/>
                    </p:cNvSpPr>
                    <p:nvPr/>
                  </p:nvSpPr>
                  <p:spPr>
                    <a:xfrm>
                      <a:off x="577522" y="2600659"/>
                      <a:ext cx="2554318" cy="493002"/>
                    </a:xfrm>
                    <a:prstGeom prst="rect">
                      <a:avLst/>
                    </a:prstGeom>
                    <a:blipFill>
                      <a:blip r:embed="rId6"/>
                      <a:stretch>
                        <a:fillRect t="-8333" b="-25000"/>
                      </a:stretch>
                    </a:blipFill>
                    <a:ln>
                      <a:solidFill>
                        <a:srgbClr val="FF0000"/>
                      </a:solidFill>
                    </a:ln>
                  </p:spPr>
                  <p:txBody>
                    <a:bodyPr/>
                    <a:lstStyle/>
                    <a:p>
                      <a:r>
                        <a:rPr lang="ko-KR" altLang="en-US">
                          <a:noFill/>
                        </a:rPr>
                        <a:t> </a:t>
                      </a:r>
                    </a:p>
                  </p:txBody>
                </p:sp>
              </mc:Fallback>
            </mc:AlternateContent>
            <p:sp>
              <p:nvSpPr>
                <p:cNvPr id="111" name="직사각형 110">
                  <a:extLst>
                    <a:ext uri="{FF2B5EF4-FFF2-40B4-BE49-F238E27FC236}">
                      <a16:creationId xmlns:a16="http://schemas.microsoft.com/office/drawing/2014/main" id="{751EA1C9-3C45-4B44-9332-769C404FFAC3}"/>
                    </a:ext>
                  </a:extLst>
                </p:cNvPr>
                <p:cNvSpPr/>
                <p:nvPr/>
              </p:nvSpPr>
              <p:spPr>
                <a:xfrm>
                  <a:off x="577522" y="3152249"/>
                  <a:ext cx="2554318" cy="493002"/>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path path="circle">
                    <a:fillToRect l="50000" t="50000" r="50000" b="50000"/>
                  </a:path>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Life Span</a:t>
                  </a:r>
                </a:p>
                <a:p>
                  <a:pPr algn="ctr"/>
                  <a:r>
                    <a:rPr lang="en-US" altLang="ko-KR" b="1" dirty="0">
                      <a:solidFill>
                        <a:srgbClr val="FF0000"/>
                      </a:solidFill>
                      <a:latin typeface="Arial Black" panose="020B0A04020102020204" pitchFamily="34" charset="0"/>
                    </a:rPr>
                    <a:t>Medium</a:t>
                  </a:r>
                </a:p>
              </p:txBody>
            </p:sp>
            <mc:AlternateContent xmlns:mc="http://schemas.openxmlformats.org/markup-compatibility/2006" xmlns:a14="http://schemas.microsoft.com/office/drawing/2010/main">
              <mc:Choice Requires="a14">
                <p:sp>
                  <p:nvSpPr>
                    <p:cNvPr id="112" name="직사각형 111">
                      <a:extLst>
                        <a:ext uri="{FF2B5EF4-FFF2-40B4-BE49-F238E27FC236}">
                          <a16:creationId xmlns:a16="http://schemas.microsoft.com/office/drawing/2014/main" id="{021AADBE-AAFB-4F59-B99B-9E5C3778B080}"/>
                        </a:ext>
                      </a:extLst>
                    </p:cNvPr>
                    <p:cNvSpPr/>
                    <p:nvPr/>
                  </p:nvSpPr>
                  <p:spPr>
                    <a:xfrm>
                      <a:off x="577522" y="3704208"/>
                      <a:ext cx="2554318" cy="493002"/>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path path="circle">
                        <a:fillToRect l="50000" t="50000" r="50000" b="50000"/>
                      </a:path>
                      <a:tileRect/>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Response Time</a:t>
                      </a:r>
                    </a:p>
                    <a:p>
                      <a:pPr algn="ctr"/>
                      <a14:m>
                        <m:oMath xmlns:m="http://schemas.openxmlformats.org/officeDocument/2006/math">
                          <m:r>
                            <a:rPr lang="en-US" altLang="ko-KR" b="1" i="1" smtClean="0">
                              <a:solidFill>
                                <a:srgbClr val="FF0000"/>
                              </a:solidFill>
                              <a:latin typeface="Cambria Math" panose="02040503050406030204" pitchFamily="18" charset="0"/>
                            </a:rPr>
                            <m:t>𝒎</m:t>
                          </m:r>
                        </m:oMath>
                      </a14:m>
                      <a:r>
                        <a:rPr lang="en-US" altLang="ko-KR" b="1" dirty="0">
                          <a:solidFill>
                            <a:srgbClr val="FF0000"/>
                          </a:solidFill>
                          <a:latin typeface="Arial Black" panose="020B0A04020102020204" pitchFamily="34" charset="0"/>
                        </a:rPr>
                        <a:t>s</a:t>
                      </a:r>
                      <a:endParaRPr lang="ko-KR" altLang="en-US" b="1" dirty="0">
                        <a:solidFill>
                          <a:srgbClr val="FF0000"/>
                        </a:solidFill>
                        <a:latin typeface="Arial Black" panose="020B0A04020102020204" pitchFamily="34" charset="0"/>
                      </a:endParaRPr>
                    </a:p>
                  </p:txBody>
                </p:sp>
              </mc:Choice>
              <mc:Fallback xmlns="">
                <p:sp>
                  <p:nvSpPr>
                    <p:cNvPr id="112" name="직사각형 111">
                      <a:extLst>
                        <a:ext uri="{FF2B5EF4-FFF2-40B4-BE49-F238E27FC236}">
                          <a16:creationId xmlns:a16="http://schemas.microsoft.com/office/drawing/2014/main" id="{021AADBE-AAFB-4F59-B99B-9E5C3778B080}"/>
                        </a:ext>
                      </a:extLst>
                    </p:cNvPr>
                    <p:cNvSpPr>
                      <a:spLocks noRot="1" noChangeAspect="1" noMove="1" noResize="1" noEditPoints="1" noAdjustHandles="1" noChangeArrowheads="1" noChangeShapeType="1" noTextEdit="1"/>
                    </p:cNvSpPr>
                    <p:nvPr/>
                  </p:nvSpPr>
                  <p:spPr>
                    <a:xfrm>
                      <a:off x="577522" y="3704208"/>
                      <a:ext cx="2554318" cy="493002"/>
                    </a:xfrm>
                    <a:prstGeom prst="rect">
                      <a:avLst/>
                    </a:prstGeom>
                    <a:blipFill>
                      <a:blip r:embed="rId7"/>
                      <a:stretch>
                        <a:fillRect t="-8235" b="-24706"/>
                      </a:stretch>
                    </a:blipFill>
                    <a:ln>
                      <a:solidFill>
                        <a:srgbClr val="FF0000"/>
                      </a:solid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113" name="직사각형 112">
                      <a:extLst>
                        <a:ext uri="{FF2B5EF4-FFF2-40B4-BE49-F238E27FC236}">
                          <a16:creationId xmlns:a16="http://schemas.microsoft.com/office/drawing/2014/main" id="{6E1D6E05-1059-4F3E-98B4-EBA56B74EC37}"/>
                        </a:ext>
                      </a:extLst>
                    </p:cNvPr>
                    <p:cNvSpPr/>
                    <p:nvPr/>
                  </p:nvSpPr>
                  <p:spPr>
                    <a:xfrm>
                      <a:off x="3348356" y="2600659"/>
                      <a:ext cx="2554318" cy="493002"/>
                    </a:xfrm>
                    <a:prstGeom prst="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path path="circle">
                        <a:fillToRect l="50000" t="50000" r="50000" b="50000"/>
                      </a:path>
                      <a:tileRect/>
                    </a:gra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Contrast Ratio</a:t>
                      </a:r>
                    </a:p>
                    <a:p>
                      <a:pPr algn="ctr"/>
                      <a14:m>
                        <m:oMathPara xmlns:m="http://schemas.openxmlformats.org/officeDocument/2006/math">
                          <m:oMathParaPr>
                            <m:jc m:val="centerGroup"/>
                          </m:oMathParaPr>
                          <m:oMath xmlns:m="http://schemas.openxmlformats.org/officeDocument/2006/math">
                            <m:r>
                              <a:rPr lang="en-US" altLang="ko-KR" b="1" dirty="0" smtClean="0">
                                <a:solidFill>
                                  <a:srgbClr val="00B050"/>
                                </a:solidFill>
                                <a:latin typeface="Cambria Math" panose="02040503050406030204" pitchFamily="18" charset="0"/>
                                <a:ea typeface="Cambria Math" panose="02040503050406030204" pitchFamily="18" charset="0"/>
                              </a:rPr>
                              <m:t>∞</m:t>
                            </m:r>
                          </m:oMath>
                        </m:oMathPara>
                      </a14:m>
                      <a:endParaRPr lang="ko-KR" altLang="en-US" b="1" dirty="0">
                        <a:solidFill>
                          <a:srgbClr val="00B050"/>
                        </a:solidFill>
                        <a:latin typeface="Arial Black" panose="020B0A04020102020204" pitchFamily="34" charset="0"/>
                      </a:endParaRPr>
                    </a:p>
                  </p:txBody>
                </p:sp>
              </mc:Choice>
              <mc:Fallback xmlns="">
                <p:sp>
                  <p:nvSpPr>
                    <p:cNvPr id="113" name="직사각형 112">
                      <a:extLst>
                        <a:ext uri="{FF2B5EF4-FFF2-40B4-BE49-F238E27FC236}">
                          <a16:creationId xmlns:a16="http://schemas.microsoft.com/office/drawing/2014/main" id="{6E1D6E05-1059-4F3E-98B4-EBA56B74EC37}"/>
                        </a:ext>
                      </a:extLst>
                    </p:cNvPr>
                    <p:cNvSpPr>
                      <a:spLocks noRot="1" noChangeAspect="1" noMove="1" noResize="1" noEditPoints="1" noAdjustHandles="1" noChangeArrowheads="1" noChangeShapeType="1" noTextEdit="1"/>
                    </p:cNvSpPr>
                    <p:nvPr/>
                  </p:nvSpPr>
                  <p:spPr>
                    <a:xfrm>
                      <a:off x="3348356" y="2600659"/>
                      <a:ext cx="2554318" cy="493002"/>
                    </a:xfrm>
                    <a:prstGeom prst="rect">
                      <a:avLst/>
                    </a:prstGeom>
                    <a:blipFill>
                      <a:blip r:embed="rId8"/>
                      <a:stretch>
                        <a:fillRect t="-8333"/>
                      </a:stretch>
                    </a:blipFill>
                    <a:ln>
                      <a:solidFill>
                        <a:srgbClr val="00B050"/>
                      </a:solidFill>
                    </a:ln>
                  </p:spPr>
                  <p:txBody>
                    <a:bodyPr/>
                    <a:lstStyle/>
                    <a:p>
                      <a:r>
                        <a:rPr lang="ko-KR" altLang="en-US">
                          <a:noFill/>
                        </a:rPr>
                        <a:t> </a:t>
                      </a:r>
                    </a:p>
                  </p:txBody>
                </p:sp>
              </mc:Fallback>
            </mc:AlternateContent>
            <p:sp>
              <p:nvSpPr>
                <p:cNvPr id="114" name="직사각형 113">
                  <a:extLst>
                    <a:ext uri="{FF2B5EF4-FFF2-40B4-BE49-F238E27FC236}">
                      <a16:creationId xmlns:a16="http://schemas.microsoft.com/office/drawing/2014/main" id="{D7700FE0-732C-4373-AB2A-301B46CB2C94}"/>
                    </a:ext>
                  </a:extLst>
                </p:cNvPr>
                <p:cNvSpPr/>
                <p:nvPr/>
              </p:nvSpPr>
              <p:spPr>
                <a:xfrm>
                  <a:off x="3348356" y="3152249"/>
                  <a:ext cx="2554318" cy="493002"/>
                </a:xfrm>
                <a:prstGeom prst="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path path="circle">
                    <a:fillToRect l="50000" t="50000" r="50000" b="50000"/>
                  </a:path>
                  <a:tileRect/>
                </a:gra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Life Span</a:t>
                  </a:r>
                </a:p>
                <a:p>
                  <a:pPr algn="ctr"/>
                  <a:r>
                    <a:rPr lang="en-US" altLang="ko-KR" b="1" dirty="0">
                      <a:solidFill>
                        <a:srgbClr val="00B050"/>
                      </a:solidFill>
                      <a:latin typeface="Arial Black" panose="020B0A04020102020204" pitchFamily="34" charset="0"/>
                    </a:rPr>
                    <a:t>Medium</a:t>
                  </a:r>
                  <a:endParaRPr lang="ko-KR" altLang="en-US" b="1" dirty="0">
                    <a:solidFill>
                      <a:srgbClr val="00B050"/>
                    </a:solidFill>
                    <a:latin typeface="Arial Black" panose="020B0A04020102020204" pitchFamily="34" charset="0"/>
                  </a:endParaRPr>
                </a:p>
              </p:txBody>
            </p:sp>
            <mc:AlternateContent xmlns:mc="http://schemas.openxmlformats.org/markup-compatibility/2006" xmlns:a14="http://schemas.microsoft.com/office/drawing/2010/main">
              <mc:Choice Requires="a14">
                <p:sp>
                  <p:nvSpPr>
                    <p:cNvPr id="115" name="직사각형 114">
                      <a:extLst>
                        <a:ext uri="{FF2B5EF4-FFF2-40B4-BE49-F238E27FC236}">
                          <a16:creationId xmlns:a16="http://schemas.microsoft.com/office/drawing/2014/main" id="{C63BF44E-66CB-4002-9743-ADC40F1B4013}"/>
                        </a:ext>
                      </a:extLst>
                    </p:cNvPr>
                    <p:cNvSpPr/>
                    <p:nvPr/>
                  </p:nvSpPr>
                  <p:spPr>
                    <a:xfrm>
                      <a:off x="3348356" y="3704208"/>
                      <a:ext cx="2554318" cy="493002"/>
                    </a:xfrm>
                    <a:prstGeom prst="rect">
                      <a:avLst/>
                    </a:prstGeom>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path path="circle">
                        <a:fillToRect l="50000" t="50000" r="50000" b="50000"/>
                      </a:path>
                      <a:tileRect/>
                    </a:gra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Response Time</a:t>
                      </a:r>
                    </a:p>
                    <a:p>
                      <a:pPr algn="ctr"/>
                      <a14:m>
                        <m:oMath xmlns:m="http://schemas.openxmlformats.org/officeDocument/2006/math">
                          <m:r>
                            <a:rPr lang="ko-KR" altLang="en-US" b="1" i="1" dirty="0" smtClean="0">
                              <a:solidFill>
                                <a:srgbClr val="00B050"/>
                              </a:solidFill>
                              <a:latin typeface="Cambria Math" panose="02040503050406030204" pitchFamily="18" charset="0"/>
                            </a:rPr>
                            <m:t>𝝁</m:t>
                          </m:r>
                        </m:oMath>
                      </a14:m>
                      <a:r>
                        <a:rPr lang="en-US" altLang="ko-KR" b="1" dirty="0">
                          <a:solidFill>
                            <a:srgbClr val="00B050"/>
                          </a:solidFill>
                          <a:latin typeface="Arial Black" panose="020B0A04020102020204" pitchFamily="34" charset="0"/>
                        </a:rPr>
                        <a:t>s</a:t>
                      </a:r>
                      <a:endParaRPr lang="ko-KR" altLang="en-US" b="1" dirty="0">
                        <a:solidFill>
                          <a:srgbClr val="00B050"/>
                        </a:solidFill>
                        <a:latin typeface="Arial Black" panose="020B0A04020102020204" pitchFamily="34" charset="0"/>
                      </a:endParaRPr>
                    </a:p>
                  </p:txBody>
                </p:sp>
              </mc:Choice>
              <mc:Fallback xmlns="">
                <p:sp>
                  <p:nvSpPr>
                    <p:cNvPr id="115" name="직사각형 114">
                      <a:extLst>
                        <a:ext uri="{FF2B5EF4-FFF2-40B4-BE49-F238E27FC236}">
                          <a16:creationId xmlns:a16="http://schemas.microsoft.com/office/drawing/2014/main" id="{C63BF44E-66CB-4002-9743-ADC40F1B4013}"/>
                        </a:ext>
                      </a:extLst>
                    </p:cNvPr>
                    <p:cNvSpPr>
                      <a:spLocks noRot="1" noChangeAspect="1" noMove="1" noResize="1" noEditPoints="1" noAdjustHandles="1" noChangeArrowheads="1" noChangeShapeType="1" noTextEdit="1"/>
                    </p:cNvSpPr>
                    <p:nvPr/>
                  </p:nvSpPr>
                  <p:spPr>
                    <a:xfrm>
                      <a:off x="3348356" y="3704208"/>
                      <a:ext cx="2554318" cy="493002"/>
                    </a:xfrm>
                    <a:prstGeom prst="rect">
                      <a:avLst/>
                    </a:prstGeom>
                    <a:blipFill>
                      <a:blip r:embed="rId9"/>
                      <a:stretch>
                        <a:fillRect t="-8235" b="-24706"/>
                      </a:stretch>
                    </a:blipFill>
                    <a:ln>
                      <a:solidFill>
                        <a:srgbClr val="00B050"/>
                      </a:solid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116" name="직사각형 115">
                      <a:extLst>
                        <a:ext uri="{FF2B5EF4-FFF2-40B4-BE49-F238E27FC236}">
                          <a16:creationId xmlns:a16="http://schemas.microsoft.com/office/drawing/2014/main" id="{F2BEB8CC-32CD-48BA-A287-AC3E7BB14C8C}"/>
                        </a:ext>
                      </a:extLst>
                    </p:cNvPr>
                    <p:cNvSpPr/>
                    <p:nvPr/>
                  </p:nvSpPr>
                  <p:spPr>
                    <a:xfrm>
                      <a:off x="6119190" y="2600659"/>
                      <a:ext cx="2554318" cy="493002"/>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Contrast Ratio</a:t>
                      </a:r>
                    </a:p>
                    <a:p>
                      <a:pPr algn="ctr"/>
                      <a14:m>
                        <m:oMathPara xmlns:m="http://schemas.openxmlformats.org/officeDocument/2006/math">
                          <m:oMathParaPr>
                            <m:jc m:val="centerGroup"/>
                          </m:oMathParaPr>
                          <m:oMath xmlns:m="http://schemas.openxmlformats.org/officeDocument/2006/math">
                            <m:r>
                              <a:rPr lang="en-US" altLang="ko-KR" b="1" dirty="0">
                                <a:solidFill>
                                  <a:srgbClr val="0070C0"/>
                                </a:solidFill>
                                <a:latin typeface="Cambria Math" panose="02040503050406030204" pitchFamily="18" charset="0"/>
                                <a:ea typeface="Cambria Math" panose="02040503050406030204" pitchFamily="18" charset="0"/>
                              </a:rPr>
                              <m:t>∞</m:t>
                            </m:r>
                          </m:oMath>
                        </m:oMathPara>
                      </a14:m>
                      <a:endParaRPr lang="en-US" altLang="ko-KR" sz="1400" dirty="0"/>
                    </a:p>
                  </p:txBody>
                </p:sp>
              </mc:Choice>
              <mc:Fallback xmlns="">
                <p:sp>
                  <p:nvSpPr>
                    <p:cNvPr id="116" name="직사각형 115">
                      <a:extLst>
                        <a:ext uri="{FF2B5EF4-FFF2-40B4-BE49-F238E27FC236}">
                          <a16:creationId xmlns:a16="http://schemas.microsoft.com/office/drawing/2014/main" id="{F2BEB8CC-32CD-48BA-A287-AC3E7BB14C8C}"/>
                        </a:ext>
                      </a:extLst>
                    </p:cNvPr>
                    <p:cNvSpPr>
                      <a:spLocks noRot="1" noChangeAspect="1" noMove="1" noResize="1" noEditPoints="1" noAdjustHandles="1" noChangeArrowheads="1" noChangeShapeType="1" noTextEdit="1"/>
                    </p:cNvSpPr>
                    <p:nvPr/>
                  </p:nvSpPr>
                  <p:spPr>
                    <a:xfrm>
                      <a:off x="6119190" y="2600659"/>
                      <a:ext cx="2554318" cy="493002"/>
                    </a:xfrm>
                    <a:prstGeom prst="rect">
                      <a:avLst/>
                    </a:prstGeom>
                    <a:blipFill>
                      <a:blip r:embed="rId10"/>
                      <a:stretch>
                        <a:fillRect t="-8333" b="-25000"/>
                      </a:stretch>
                    </a:blipFill>
                    <a:ln>
                      <a:solidFill>
                        <a:srgbClr val="0070C0"/>
                      </a:solidFill>
                    </a:ln>
                  </p:spPr>
                  <p:txBody>
                    <a:bodyPr/>
                    <a:lstStyle/>
                    <a:p>
                      <a:r>
                        <a:rPr lang="ko-KR" altLang="en-US">
                          <a:noFill/>
                        </a:rPr>
                        <a:t> </a:t>
                      </a:r>
                    </a:p>
                  </p:txBody>
                </p:sp>
              </mc:Fallback>
            </mc:AlternateContent>
            <p:sp>
              <p:nvSpPr>
                <p:cNvPr id="117" name="직사각형 116">
                  <a:extLst>
                    <a:ext uri="{FF2B5EF4-FFF2-40B4-BE49-F238E27FC236}">
                      <a16:creationId xmlns:a16="http://schemas.microsoft.com/office/drawing/2014/main" id="{0FFFFDA1-5D24-4E11-929F-F9CE22107581}"/>
                    </a:ext>
                  </a:extLst>
                </p:cNvPr>
                <p:cNvSpPr/>
                <p:nvPr/>
              </p:nvSpPr>
              <p:spPr>
                <a:xfrm>
                  <a:off x="6119190" y="3152249"/>
                  <a:ext cx="2554318" cy="493002"/>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Life Span</a:t>
                  </a:r>
                </a:p>
                <a:p>
                  <a:pPr algn="ctr"/>
                  <a:r>
                    <a:rPr lang="en-US" altLang="ko-KR" b="1" dirty="0">
                      <a:solidFill>
                        <a:srgbClr val="0070C0"/>
                      </a:solidFill>
                      <a:latin typeface="Arial Black" panose="020B0A04020102020204" pitchFamily="34" charset="0"/>
                    </a:rPr>
                    <a:t>Long</a:t>
                  </a:r>
                  <a:endParaRPr lang="ko-KR" altLang="en-US" sz="2000" b="1" dirty="0">
                    <a:solidFill>
                      <a:srgbClr val="0070C0"/>
                    </a:solidFill>
                    <a:latin typeface="Arial Black" panose="020B0A04020102020204" pitchFamily="34" charset="0"/>
                  </a:endParaRPr>
                </a:p>
              </p:txBody>
            </p:sp>
            <p:sp>
              <p:nvSpPr>
                <p:cNvPr id="118" name="직사각형 117">
                  <a:extLst>
                    <a:ext uri="{FF2B5EF4-FFF2-40B4-BE49-F238E27FC236}">
                      <a16:creationId xmlns:a16="http://schemas.microsoft.com/office/drawing/2014/main" id="{EF2BCF45-BB9C-4AF1-8074-5129735149F4}"/>
                    </a:ext>
                  </a:extLst>
                </p:cNvPr>
                <p:cNvSpPr/>
                <p:nvPr/>
              </p:nvSpPr>
              <p:spPr>
                <a:xfrm>
                  <a:off x="6119190" y="3704208"/>
                  <a:ext cx="2554318" cy="493002"/>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path path="circle">
                    <a:fillToRect l="50000" t="50000" r="50000" b="50000"/>
                  </a:path>
                  <a:tileRect/>
                </a:gra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t>Response Time</a:t>
                  </a:r>
                </a:p>
                <a:p>
                  <a:pPr algn="ctr"/>
                  <a:r>
                    <a:rPr lang="ko-KR" altLang="en-US" b="1" dirty="0">
                      <a:solidFill>
                        <a:srgbClr val="0070C0"/>
                      </a:solidFill>
                      <a:latin typeface="Arial Black" panose="020B0A04020102020204" pitchFamily="34" charset="0"/>
                    </a:rPr>
                    <a:t>𝒏</a:t>
                  </a:r>
                  <a:r>
                    <a:rPr lang="en-US" altLang="ko-KR" b="1" dirty="0">
                      <a:solidFill>
                        <a:srgbClr val="0070C0"/>
                      </a:solidFill>
                      <a:latin typeface="Arial Black" panose="020B0A04020102020204" pitchFamily="34" charset="0"/>
                    </a:rPr>
                    <a:t>s</a:t>
                  </a:r>
                </a:p>
              </p:txBody>
            </p:sp>
            <p:sp>
              <p:nvSpPr>
                <p:cNvPr id="119" name="사각형: 둥근 위쪽 모서리 118">
                  <a:extLst>
                    <a:ext uri="{FF2B5EF4-FFF2-40B4-BE49-F238E27FC236}">
                      <a16:creationId xmlns:a16="http://schemas.microsoft.com/office/drawing/2014/main" id="{92AC6C57-AFC4-4A8E-9135-A12FABB50300}"/>
                    </a:ext>
                  </a:extLst>
                </p:cNvPr>
                <p:cNvSpPr/>
                <p:nvPr/>
              </p:nvSpPr>
              <p:spPr>
                <a:xfrm>
                  <a:off x="3293612" y="1549331"/>
                  <a:ext cx="2664296" cy="2699375"/>
                </a:xfrm>
                <a:prstGeom prst="round2SameRect">
                  <a:avLst>
                    <a:gd name="adj1" fmla="val 3005"/>
                    <a:gd name="adj2" fmla="val 0"/>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0" name="사각형: 둥근 위쪽 모서리 119">
                  <a:extLst>
                    <a:ext uri="{FF2B5EF4-FFF2-40B4-BE49-F238E27FC236}">
                      <a16:creationId xmlns:a16="http://schemas.microsoft.com/office/drawing/2014/main" id="{B41A6CB4-D07B-4DCF-9117-4555AADEE583}"/>
                    </a:ext>
                  </a:extLst>
                </p:cNvPr>
                <p:cNvSpPr/>
                <p:nvPr/>
              </p:nvSpPr>
              <p:spPr>
                <a:xfrm>
                  <a:off x="6066412" y="1556792"/>
                  <a:ext cx="2664296" cy="2699375"/>
                </a:xfrm>
                <a:prstGeom prst="round2SameRect">
                  <a:avLst>
                    <a:gd name="adj1" fmla="val 3005"/>
                    <a:gd name="adj2" fmla="val 0"/>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97" name="Text Box 7">
            <a:extLst>
              <a:ext uri="{FF2B5EF4-FFF2-40B4-BE49-F238E27FC236}">
                <a16:creationId xmlns:a16="http://schemas.microsoft.com/office/drawing/2014/main" id="{4E5DEDE9-5282-4F42-B294-E5F7CC8C740A}"/>
              </a:ext>
            </a:extLst>
          </p:cNvPr>
          <p:cNvSpPr txBox="1">
            <a:spLocks noChangeArrowheads="1"/>
          </p:cNvSpPr>
          <p:nvPr/>
        </p:nvSpPr>
        <p:spPr bwMode="auto">
          <a:xfrm>
            <a:off x="254129" y="71755"/>
            <a:ext cx="2877711"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Introduction</a:t>
            </a:r>
          </a:p>
        </p:txBody>
      </p:sp>
    </p:spTree>
    <p:extLst>
      <p:ext uri="{BB962C8B-B14F-4D97-AF65-F5344CB8AC3E}">
        <p14:creationId xmlns:p14="http://schemas.microsoft.com/office/powerpoint/2010/main" val="3351842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7"/>
          <p:cNvSpPr txBox="1">
            <a:spLocks noChangeArrowheads="1"/>
          </p:cNvSpPr>
          <p:nvPr/>
        </p:nvSpPr>
        <p:spPr bwMode="auto">
          <a:xfrm>
            <a:off x="179512" y="71755"/>
            <a:ext cx="7289175"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Micro-LEDs Patents Breakdown </a:t>
            </a:r>
          </a:p>
        </p:txBody>
      </p:sp>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sp>
        <p:nvSpPr>
          <p:cNvPr id="9" name="Text Box 99">
            <a:extLst>
              <a:ext uri="{FF2B5EF4-FFF2-40B4-BE49-F238E27FC236}">
                <a16:creationId xmlns:a16="http://schemas.microsoft.com/office/drawing/2014/main" id="{A9C3411A-79B5-4670-B3DF-ADB566020AC0}"/>
              </a:ext>
            </a:extLst>
          </p:cNvPr>
          <p:cNvSpPr txBox="1"/>
          <p:nvPr/>
        </p:nvSpPr>
        <p:spPr>
          <a:xfrm>
            <a:off x="3995936" y="4283010"/>
            <a:ext cx="1728192" cy="246221"/>
          </a:xfrm>
          <a:prstGeom prst="rect">
            <a:avLst/>
          </a:prstGeom>
          <a:noFill/>
          <a:ln w="9525">
            <a:noFill/>
          </a:ln>
        </p:spPr>
        <p:txBody>
          <a:bodyPr wrap="square">
            <a:spAutoFit/>
          </a:bodyPr>
          <a:lstStyle/>
          <a:p>
            <a:pPr indent="0"/>
            <a:r>
              <a:rPr lang="en-US" altLang="ko-KR" sz="1000" dirty="0" err="1">
                <a:latin typeface="Arial" panose="020B0604020202020204" pitchFamily="34" charset="0"/>
                <a:cs typeface="Arial" panose="020B0604020202020204" pitchFamily="34" charset="0"/>
                <a:sym typeface="+mn-ea"/>
              </a:rPr>
              <a:t>Yole</a:t>
            </a:r>
            <a:r>
              <a:rPr lang="en-US" altLang="ko-KR" sz="1000" dirty="0">
                <a:latin typeface="Arial" panose="020B0604020202020204" pitchFamily="34" charset="0"/>
                <a:cs typeface="Arial" panose="020B0604020202020204" pitchFamily="34" charset="0"/>
                <a:sym typeface="+mn-ea"/>
              </a:rPr>
              <a:t> Development, 2020</a:t>
            </a:r>
          </a:p>
        </p:txBody>
      </p:sp>
      <p:pic>
        <p:nvPicPr>
          <p:cNvPr id="3" name="그림 2">
            <a:extLst>
              <a:ext uri="{FF2B5EF4-FFF2-40B4-BE49-F238E27FC236}">
                <a16:creationId xmlns:a16="http://schemas.microsoft.com/office/drawing/2014/main" id="{37805FD9-8928-420C-ADC3-233B5C98C492}"/>
              </a:ext>
            </a:extLst>
          </p:cNvPr>
          <p:cNvPicPr>
            <a:picLocks noChangeAspect="1"/>
          </p:cNvPicPr>
          <p:nvPr/>
        </p:nvPicPr>
        <p:blipFill rotWithShape="1">
          <a:blip r:embed="rId6"/>
          <a:srcRect t="6058"/>
          <a:stretch/>
        </p:blipFill>
        <p:spPr>
          <a:xfrm>
            <a:off x="197428" y="1412776"/>
            <a:ext cx="5384596" cy="2776566"/>
          </a:xfrm>
          <a:prstGeom prst="rect">
            <a:avLst/>
          </a:prstGeom>
        </p:spPr>
      </p:pic>
      <p:sp>
        <p:nvSpPr>
          <p:cNvPr id="11" name="Text Box 99">
            <a:extLst>
              <a:ext uri="{FF2B5EF4-FFF2-40B4-BE49-F238E27FC236}">
                <a16:creationId xmlns:a16="http://schemas.microsoft.com/office/drawing/2014/main" id="{9540CF2D-11C1-4B31-9587-6EAC37792995}"/>
              </a:ext>
            </a:extLst>
          </p:cNvPr>
          <p:cNvSpPr txBox="1"/>
          <p:nvPr/>
        </p:nvSpPr>
        <p:spPr>
          <a:xfrm>
            <a:off x="263090" y="4586735"/>
            <a:ext cx="5035033" cy="1569660"/>
          </a:xfrm>
          <a:prstGeom prst="rect">
            <a:avLst/>
          </a:prstGeom>
          <a:noFill/>
          <a:ln w="9525">
            <a:noFill/>
          </a:ln>
        </p:spPr>
        <p:txBody>
          <a:bodyPr wrap="square">
            <a:spAutoFit/>
          </a:bodyPr>
          <a:lstStyle/>
          <a:p>
            <a:r>
              <a:rPr lang="en-US" altLang="ko-KR" sz="1600" b="1" dirty="0">
                <a:latin typeface="Arial" panose="020B0604020202020204" pitchFamily="34" charset="0"/>
                <a:ea typeface="맑은 고딕" panose="020B0503020000020004" pitchFamily="50" charset="-127"/>
                <a:cs typeface="Arial" panose="020B0604020202020204" pitchFamily="34" charset="0"/>
                <a:sym typeface="+mn-ea"/>
              </a:rPr>
              <a:t>- Shift more at premium and flexible products</a:t>
            </a:r>
          </a:p>
          <a:p>
            <a:endParaRPr lang="en-US" altLang="ko-KR" sz="1600" b="1" dirty="0">
              <a:latin typeface="Arial" panose="020B0604020202020204" pitchFamily="34" charset="0"/>
              <a:cs typeface="Arial" panose="020B0604020202020204" pitchFamily="34" charset="0"/>
              <a:sym typeface="+mn-ea"/>
            </a:endParaRPr>
          </a:p>
          <a:p>
            <a:r>
              <a:rPr lang="en-US" altLang="ko-KR" sz="1600" b="1" dirty="0">
                <a:latin typeface="Arial" panose="020B0604020202020204" pitchFamily="34" charset="0"/>
                <a:cs typeface="Arial" panose="020B0604020202020204" pitchFamily="34" charset="0"/>
                <a:sym typeface="+mn-ea"/>
              </a:rPr>
              <a:t>- Increasing Micro-LED Patents rapidly </a:t>
            </a:r>
          </a:p>
          <a:p>
            <a:endParaRPr lang="en-US" altLang="ko-KR" sz="1600" b="1" dirty="0">
              <a:latin typeface="Arial" panose="020B0604020202020204" pitchFamily="34" charset="0"/>
              <a:cs typeface="Arial" panose="020B0604020202020204" pitchFamily="34" charset="0"/>
              <a:sym typeface="+mn-ea"/>
            </a:endParaRPr>
          </a:p>
          <a:p>
            <a:r>
              <a:rPr lang="en-US" altLang="ko-KR" sz="1600" b="1" dirty="0">
                <a:latin typeface="Arial" panose="020B0604020202020204" pitchFamily="34" charset="0"/>
                <a:cs typeface="Arial" panose="020B0604020202020204" pitchFamily="34" charset="0"/>
                <a:sym typeface="+mn-ea"/>
              </a:rPr>
              <a:t>- China(with </a:t>
            </a:r>
            <a:r>
              <a:rPr lang="en-US" altLang="ko-KR" sz="1600" b="1" dirty="0" err="1">
                <a:latin typeface="Arial" panose="020B0604020202020204" pitchFamily="34" charset="0"/>
                <a:cs typeface="Arial" panose="020B0604020202020204" pitchFamily="34" charset="0"/>
                <a:sym typeface="+mn-ea"/>
              </a:rPr>
              <a:t>Tiwan</a:t>
            </a:r>
            <a:r>
              <a:rPr lang="en-US" altLang="ko-KR" sz="1600" b="1" dirty="0">
                <a:latin typeface="Arial" panose="020B0604020202020204" pitchFamily="34" charset="0"/>
                <a:cs typeface="Arial" panose="020B0604020202020204" pitchFamily="34" charset="0"/>
                <a:sym typeface="+mn-ea"/>
              </a:rPr>
              <a:t>) is about 60%</a:t>
            </a:r>
          </a:p>
          <a:p>
            <a:pPr marL="285750" indent="-285750">
              <a:buFontTx/>
              <a:buChar char="-"/>
            </a:pPr>
            <a:endParaRPr lang="en-US" altLang="ko-KR" sz="1600" b="1" dirty="0">
              <a:latin typeface="Arial" panose="020B0604020202020204" pitchFamily="34" charset="0"/>
              <a:cs typeface="Arial" panose="020B0604020202020204" pitchFamily="34" charset="0"/>
              <a:sym typeface="+mn-ea"/>
            </a:endParaRPr>
          </a:p>
        </p:txBody>
      </p:sp>
      <p:sp>
        <p:nvSpPr>
          <p:cNvPr id="15" name="직사각형 14">
            <a:extLst>
              <a:ext uri="{FF2B5EF4-FFF2-40B4-BE49-F238E27FC236}">
                <a16:creationId xmlns:a16="http://schemas.microsoft.com/office/drawing/2014/main" id="{945637B7-D71B-4FB5-97B0-73D09EFE0A03}"/>
              </a:ext>
            </a:extLst>
          </p:cNvPr>
          <p:cNvSpPr/>
          <p:nvPr/>
        </p:nvSpPr>
        <p:spPr>
          <a:xfrm>
            <a:off x="107504" y="1046088"/>
            <a:ext cx="6545382" cy="369332"/>
          </a:xfrm>
          <a:prstGeom prst="rect">
            <a:avLst/>
          </a:prstGeom>
        </p:spPr>
        <p:txBody>
          <a:bodyPr wrap="none">
            <a:spAutoFit/>
          </a:bodyPr>
          <a:lstStyle/>
          <a:p>
            <a:r>
              <a:rPr lang="en-US" altLang="ko-KR" b="1" dirty="0">
                <a:latin typeface="Arial" panose="020B0604020202020204" pitchFamily="34" charset="0"/>
                <a:cs typeface="Arial" panose="020B0604020202020204" pitchFamily="34" charset="0"/>
              </a:rPr>
              <a:t>▶ Micro-LEDs display applications &amp;</a:t>
            </a:r>
            <a:r>
              <a:rPr lang="en-US" altLang="ko-KR" b="1" dirty="0">
                <a:latin typeface="Arial" panose="020B0604020202020204" pitchFamily="34" charset="0"/>
                <a:cs typeface="Arial" panose="020B0604020202020204" pitchFamily="34" charset="0"/>
                <a:sym typeface="+mn-ea"/>
              </a:rPr>
              <a:t> Patents Evolution </a:t>
            </a:r>
            <a:endParaRPr lang="ko-KR" altLang="en-US" b="1"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D8C2492A-917A-4E90-987B-14E9B5FD3AFE}"/>
              </a:ext>
            </a:extLst>
          </p:cNvPr>
          <p:cNvSpPr txBox="1"/>
          <p:nvPr/>
        </p:nvSpPr>
        <p:spPr>
          <a:xfrm>
            <a:off x="4275648" y="6456903"/>
            <a:ext cx="635110" cy="369332"/>
          </a:xfrm>
          <a:prstGeom prst="rect">
            <a:avLst/>
          </a:prstGeom>
          <a:noFill/>
        </p:spPr>
        <p:txBody>
          <a:bodyPr wrap="none" rtlCol="0">
            <a:spAutoFit/>
          </a:bodyPr>
          <a:lstStyle/>
          <a:p>
            <a:r>
              <a:rPr lang="en-US" altLang="ko-KR" dirty="0"/>
              <a:t>&lt;6&gt;</a:t>
            </a:r>
            <a:endParaRPr lang="ko-KR" altLang="en-US" dirty="0"/>
          </a:p>
        </p:txBody>
      </p:sp>
      <p:pic>
        <p:nvPicPr>
          <p:cNvPr id="17" name="그림 11">
            <a:extLst>
              <a:ext uri="{FF2B5EF4-FFF2-40B4-BE49-F238E27FC236}">
                <a16:creationId xmlns:a16="http://schemas.microsoft.com/office/drawing/2014/main" id="{43E1DD07-CC3F-4F3E-A97F-BE65778303F7}"/>
              </a:ext>
            </a:extLst>
          </p:cNvPr>
          <p:cNvPicPr>
            <a:picLocks noChangeAspect="1"/>
          </p:cNvPicPr>
          <p:nvPr/>
        </p:nvPicPr>
        <p:blipFill rotWithShape="1">
          <a:blip r:embed="rId7"/>
          <a:srcRect b="9965"/>
          <a:stretch/>
        </p:blipFill>
        <p:spPr>
          <a:xfrm>
            <a:off x="5901422" y="1498062"/>
            <a:ext cx="2880000" cy="2301845"/>
          </a:xfrm>
          <a:prstGeom prst="rect">
            <a:avLst/>
          </a:prstGeom>
        </p:spPr>
      </p:pic>
      <p:pic>
        <p:nvPicPr>
          <p:cNvPr id="18" name="그림 13">
            <a:extLst>
              <a:ext uri="{FF2B5EF4-FFF2-40B4-BE49-F238E27FC236}">
                <a16:creationId xmlns:a16="http://schemas.microsoft.com/office/drawing/2014/main" id="{BE8A481A-3B5A-4877-B041-CE739F6FC677}"/>
              </a:ext>
            </a:extLst>
          </p:cNvPr>
          <p:cNvPicPr>
            <a:picLocks noChangeAspect="1"/>
          </p:cNvPicPr>
          <p:nvPr/>
        </p:nvPicPr>
        <p:blipFill rotWithShape="1">
          <a:blip r:embed="rId8"/>
          <a:srcRect b="10388"/>
          <a:stretch/>
        </p:blipFill>
        <p:spPr>
          <a:xfrm>
            <a:off x="5901422" y="3917229"/>
            <a:ext cx="2880000" cy="2167189"/>
          </a:xfrm>
          <a:prstGeom prst="rect">
            <a:avLst/>
          </a:prstGeom>
        </p:spPr>
      </p:pic>
      <p:sp>
        <p:nvSpPr>
          <p:cNvPr id="20" name="사각형: 둥근 모서리 2">
            <a:extLst>
              <a:ext uri="{FF2B5EF4-FFF2-40B4-BE49-F238E27FC236}">
                <a16:creationId xmlns:a16="http://schemas.microsoft.com/office/drawing/2014/main" id="{CD5525C6-72CB-4D14-A756-A1BDDBED04C9}"/>
              </a:ext>
            </a:extLst>
          </p:cNvPr>
          <p:cNvSpPr/>
          <p:nvPr/>
        </p:nvSpPr>
        <p:spPr>
          <a:xfrm>
            <a:off x="253432" y="1470127"/>
            <a:ext cx="5357232" cy="2812880"/>
          </a:xfrm>
          <a:prstGeom prst="roundRect">
            <a:avLst>
              <a:gd name="adj" fmla="val 5086"/>
            </a:avLst>
          </a:prstGeom>
          <a:noFill/>
          <a:ln w="28575">
            <a:solidFill>
              <a:srgbClr val="0020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사각형: 둥근 모서리 2">
            <a:extLst>
              <a:ext uri="{FF2B5EF4-FFF2-40B4-BE49-F238E27FC236}">
                <a16:creationId xmlns:a16="http://schemas.microsoft.com/office/drawing/2014/main" id="{B39592A0-0A76-459E-B26D-CD737D397C09}"/>
              </a:ext>
            </a:extLst>
          </p:cNvPr>
          <p:cNvSpPr/>
          <p:nvPr/>
        </p:nvSpPr>
        <p:spPr>
          <a:xfrm>
            <a:off x="5834998" y="1470776"/>
            <a:ext cx="3112718" cy="2327222"/>
          </a:xfrm>
          <a:prstGeom prst="roundRect">
            <a:avLst>
              <a:gd name="adj" fmla="val 5086"/>
            </a:avLst>
          </a:prstGeom>
          <a:noFill/>
          <a:ln w="28575">
            <a:solidFill>
              <a:srgbClr val="0020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사각형: 둥근 모서리 2">
            <a:extLst>
              <a:ext uri="{FF2B5EF4-FFF2-40B4-BE49-F238E27FC236}">
                <a16:creationId xmlns:a16="http://schemas.microsoft.com/office/drawing/2014/main" id="{235415CB-798E-409D-B6D0-36199A2B4608}"/>
              </a:ext>
            </a:extLst>
          </p:cNvPr>
          <p:cNvSpPr/>
          <p:nvPr/>
        </p:nvSpPr>
        <p:spPr>
          <a:xfrm>
            <a:off x="5834998" y="3849122"/>
            <a:ext cx="3112718" cy="2232561"/>
          </a:xfrm>
          <a:prstGeom prst="roundRect">
            <a:avLst>
              <a:gd name="adj" fmla="val 5086"/>
            </a:avLst>
          </a:prstGeom>
          <a:noFill/>
          <a:ln w="28575">
            <a:solidFill>
              <a:srgbClr val="0020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Text Box 99">
            <a:extLst>
              <a:ext uri="{FF2B5EF4-FFF2-40B4-BE49-F238E27FC236}">
                <a16:creationId xmlns:a16="http://schemas.microsoft.com/office/drawing/2014/main" id="{5B9DDD18-D52B-4B75-91BA-C3B5AC61FF35}"/>
              </a:ext>
            </a:extLst>
          </p:cNvPr>
          <p:cNvSpPr txBox="1"/>
          <p:nvPr/>
        </p:nvSpPr>
        <p:spPr>
          <a:xfrm>
            <a:off x="6487318" y="6121074"/>
            <a:ext cx="1907704" cy="246221"/>
          </a:xfrm>
          <a:prstGeom prst="rect">
            <a:avLst/>
          </a:prstGeom>
          <a:noFill/>
          <a:ln w="9525">
            <a:noFill/>
          </a:ln>
        </p:spPr>
        <p:txBody>
          <a:bodyPr wrap="square">
            <a:spAutoFit/>
          </a:bodyPr>
          <a:lstStyle/>
          <a:p>
            <a:r>
              <a:rPr lang="en-US" altLang="ko-KR" sz="1000" dirty="0"/>
              <a:t>E. H. </a:t>
            </a:r>
            <a:r>
              <a:rPr lang="en-US" altLang="ko-KR" sz="1000" dirty="0" err="1"/>
              <a:t>Virey</a:t>
            </a:r>
            <a:r>
              <a:rPr lang="en-US" altLang="ko-KR" sz="1000" dirty="0"/>
              <a:t>, SID, 51, 436 (2020)</a:t>
            </a:r>
            <a:endParaRPr lang="ko-KR" altLang="en-US" sz="1000" dirty="0"/>
          </a:p>
        </p:txBody>
      </p:sp>
    </p:spTree>
    <p:extLst>
      <p:ext uri="{BB962C8B-B14F-4D97-AF65-F5344CB8AC3E}">
        <p14:creationId xmlns:p14="http://schemas.microsoft.com/office/powerpoint/2010/main" val="475259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직사각형 7">
            <a:extLst>
              <a:ext uri="{FF2B5EF4-FFF2-40B4-BE49-F238E27FC236}">
                <a16:creationId xmlns:a16="http://schemas.microsoft.com/office/drawing/2014/main" id="{4FE26955-1B01-447A-A123-E326EF286B44}"/>
              </a:ext>
            </a:extLst>
          </p:cNvPr>
          <p:cNvSpPr/>
          <p:nvPr/>
        </p:nvSpPr>
        <p:spPr>
          <a:xfrm>
            <a:off x="6918486" y="3883785"/>
            <a:ext cx="1954381" cy="246221"/>
          </a:xfrm>
          <a:prstGeom prst="rect">
            <a:avLst/>
          </a:prstGeom>
        </p:spPr>
        <p:txBody>
          <a:bodyPr wrap="none">
            <a:spAutoFit/>
          </a:bodyPr>
          <a:lstStyle/>
          <a:p>
            <a:r>
              <a:rPr lang="en-US" altLang="ko-KR" sz="1000" dirty="0"/>
              <a:t>E. H. </a:t>
            </a:r>
            <a:r>
              <a:rPr lang="en-US" altLang="ko-KR" sz="1000" dirty="0" err="1"/>
              <a:t>Virey</a:t>
            </a:r>
            <a:r>
              <a:rPr lang="en-US" altLang="ko-KR" sz="1000" dirty="0"/>
              <a:t>, SID, 51, 436 (2020)</a:t>
            </a:r>
            <a:endParaRPr lang="ko-KR" altLang="en-US" sz="1000" dirty="0"/>
          </a:p>
        </p:txBody>
      </p:sp>
      <p:sp>
        <p:nvSpPr>
          <p:cNvPr id="10" name="직사각형 9">
            <a:extLst>
              <a:ext uri="{FF2B5EF4-FFF2-40B4-BE49-F238E27FC236}">
                <a16:creationId xmlns:a16="http://schemas.microsoft.com/office/drawing/2014/main" id="{F03D99EF-B87F-438C-A7C1-402D5E03A71B}"/>
              </a:ext>
            </a:extLst>
          </p:cNvPr>
          <p:cNvSpPr/>
          <p:nvPr/>
        </p:nvSpPr>
        <p:spPr>
          <a:xfrm>
            <a:off x="107504" y="1081600"/>
            <a:ext cx="9289032" cy="369332"/>
          </a:xfrm>
          <a:prstGeom prst="rect">
            <a:avLst/>
          </a:prstGeom>
        </p:spPr>
        <p:txBody>
          <a:bodyPr wrap="square">
            <a:spAutoFit/>
          </a:bodyPr>
          <a:lstStyle/>
          <a:p>
            <a:r>
              <a:rPr lang="en-US" altLang="ko-KR" b="1" dirty="0">
                <a:latin typeface="Arial" panose="020B0604020202020204" pitchFamily="34" charset="0"/>
                <a:cs typeface="Arial" panose="020B0604020202020204" pitchFamily="34" charset="0"/>
              </a:rPr>
              <a:t>▶ </a:t>
            </a:r>
            <a:r>
              <a:rPr lang="en-US" altLang="ko-KR" b="1" dirty="0">
                <a:latin typeface="Arial" panose="020B0604020202020204" pitchFamily="34" charset="0"/>
                <a:cs typeface="Arial" panose="020B0604020202020204" pitchFamily="34" charset="0"/>
                <a:sym typeface="+mn-ea"/>
              </a:rPr>
              <a:t>Breakdown of Patent Families and </a:t>
            </a:r>
            <a:r>
              <a:rPr lang="en-US" altLang="ko-KR" b="1" dirty="0">
                <a:latin typeface="Arial" panose="020B0604020202020204" pitchFamily="34" charset="0"/>
                <a:cs typeface="Arial" panose="020B0604020202020204" pitchFamily="34" charset="0"/>
              </a:rPr>
              <a:t> </a:t>
            </a:r>
            <a:r>
              <a:rPr lang="en-US" altLang="ko-KR" b="1" dirty="0">
                <a:latin typeface="Arial" panose="020B0604020202020204" pitchFamily="34" charset="0"/>
                <a:cs typeface="Arial" panose="020B0604020202020204" pitchFamily="34" charset="0"/>
                <a:sym typeface="+mn-ea"/>
              </a:rPr>
              <a:t>Why Transfer &amp; Interconnect important? </a:t>
            </a:r>
            <a:endParaRPr lang="ko-KR" altLang="en-US" b="1" dirty="0">
              <a:latin typeface="Arial" panose="020B0604020202020204" pitchFamily="34" charset="0"/>
              <a:cs typeface="Arial" panose="020B0604020202020204" pitchFamily="34" charset="0"/>
            </a:endParaRPr>
          </a:p>
        </p:txBody>
      </p:sp>
      <p:sp>
        <p:nvSpPr>
          <p:cNvPr id="12" name="Text Box 99">
            <a:extLst>
              <a:ext uri="{FF2B5EF4-FFF2-40B4-BE49-F238E27FC236}">
                <a16:creationId xmlns:a16="http://schemas.microsoft.com/office/drawing/2014/main" id="{9E01C505-0806-4E8C-94D5-BAE58DBDC331}"/>
              </a:ext>
            </a:extLst>
          </p:cNvPr>
          <p:cNvSpPr txBox="1"/>
          <p:nvPr/>
        </p:nvSpPr>
        <p:spPr>
          <a:xfrm>
            <a:off x="838641" y="5776400"/>
            <a:ext cx="8557895" cy="584775"/>
          </a:xfrm>
          <a:prstGeom prst="rect">
            <a:avLst/>
          </a:prstGeom>
          <a:noFill/>
          <a:ln w="9525">
            <a:noFill/>
          </a:ln>
        </p:spPr>
        <p:txBody>
          <a:bodyPr wrap="square">
            <a:spAutoFit/>
          </a:bodyPr>
          <a:lstStyle/>
          <a:p>
            <a:r>
              <a:rPr lang="en-US" altLang="ko-KR" sz="1400" b="1" dirty="0">
                <a:latin typeface="Arial" panose="020B0604020202020204" pitchFamily="34" charset="0"/>
                <a:cs typeface="Arial" panose="020B0604020202020204" pitchFamily="34" charset="0"/>
                <a:sym typeface="+mn-ea"/>
              </a:rPr>
              <a:t>- Patents related to Transfer</a:t>
            </a:r>
            <a:r>
              <a:rPr lang="ko-KR" altLang="en-US" sz="1400" b="1" dirty="0">
                <a:latin typeface="Arial" panose="020B0604020202020204" pitchFamily="34" charset="0"/>
                <a:cs typeface="Arial" panose="020B0604020202020204" pitchFamily="34" charset="0"/>
                <a:sym typeface="+mn-ea"/>
              </a:rPr>
              <a:t> </a:t>
            </a:r>
            <a:r>
              <a:rPr lang="en-US" altLang="ko-KR" sz="1400" b="1" dirty="0">
                <a:latin typeface="Arial" panose="020B0604020202020204" pitchFamily="34" charset="0"/>
                <a:cs typeface="Arial" panose="020B0604020202020204" pitchFamily="34" charset="0"/>
                <a:sym typeface="+mn-ea"/>
              </a:rPr>
              <a:t>&amp; Interconnect and</a:t>
            </a:r>
            <a:r>
              <a:rPr lang="ko-KR" altLang="en-US" sz="1400" b="1" dirty="0">
                <a:latin typeface="Arial" panose="020B0604020202020204" pitchFamily="34" charset="0"/>
                <a:cs typeface="Arial" panose="020B0604020202020204" pitchFamily="34" charset="0"/>
                <a:sym typeface="+mn-ea"/>
              </a:rPr>
              <a:t> </a:t>
            </a:r>
            <a:r>
              <a:rPr lang="en-US" altLang="ko-KR" sz="1400" b="1" dirty="0">
                <a:latin typeface="Arial" panose="020B0604020202020204" pitchFamily="34" charset="0"/>
                <a:cs typeface="Arial" panose="020B0604020202020204" pitchFamily="34" charset="0"/>
                <a:sym typeface="+mn-ea"/>
              </a:rPr>
              <a:t>Pixel or</a:t>
            </a:r>
            <a:r>
              <a:rPr lang="ko-KR" altLang="en-US" sz="1400" b="1" dirty="0">
                <a:latin typeface="Arial" panose="020B0604020202020204" pitchFamily="34" charset="0"/>
                <a:cs typeface="Arial" panose="020B0604020202020204" pitchFamily="34" charset="0"/>
                <a:sym typeface="+mn-ea"/>
              </a:rPr>
              <a:t> </a:t>
            </a:r>
            <a:r>
              <a:rPr lang="en-US" altLang="ko-KR" sz="1400" b="1" dirty="0">
                <a:latin typeface="Arial" panose="020B0604020202020204" pitchFamily="34" charset="0"/>
                <a:cs typeface="Arial" panose="020B0604020202020204" pitchFamily="34" charset="0"/>
                <a:sym typeface="+mn-ea"/>
              </a:rPr>
              <a:t>display</a:t>
            </a:r>
            <a:r>
              <a:rPr lang="ko-KR" altLang="en-US" sz="1400" b="1" dirty="0">
                <a:latin typeface="Arial" panose="020B0604020202020204" pitchFamily="34" charset="0"/>
                <a:cs typeface="Arial" panose="020B0604020202020204" pitchFamily="34" charset="0"/>
                <a:sym typeface="+mn-ea"/>
              </a:rPr>
              <a:t> </a:t>
            </a:r>
            <a:r>
              <a:rPr lang="en-US" altLang="ko-KR" sz="1400" b="1" dirty="0">
                <a:latin typeface="Arial" panose="020B0604020202020204" pitchFamily="34" charset="0"/>
                <a:cs typeface="Arial" panose="020B0604020202020204" pitchFamily="34" charset="0"/>
                <a:sym typeface="+mn-ea"/>
              </a:rPr>
              <a:t>architecture is half</a:t>
            </a:r>
          </a:p>
          <a:p>
            <a:r>
              <a:rPr lang="en-US" altLang="ko-KR" sz="1400" b="1" dirty="0">
                <a:latin typeface="Arial" panose="020B0604020202020204" pitchFamily="34" charset="0"/>
                <a:cs typeface="Arial" panose="020B0604020202020204" pitchFamily="34" charset="0"/>
                <a:sym typeface="+mn-ea"/>
              </a:rPr>
              <a:t>- Especially </a:t>
            </a:r>
            <a:r>
              <a:rPr lang="en-US" altLang="ko-KR" b="1" dirty="0">
                <a:solidFill>
                  <a:srgbClr val="FF0000"/>
                </a:solidFill>
                <a:latin typeface="Arial" panose="020B0604020202020204" pitchFamily="34" charset="0"/>
                <a:cs typeface="Arial" panose="020B0604020202020204" pitchFamily="34" charset="0"/>
                <a:sym typeface="+mn-ea"/>
              </a:rPr>
              <a:t>Transfer</a:t>
            </a:r>
            <a:r>
              <a:rPr lang="ko-KR" altLang="en-US" b="1" dirty="0">
                <a:solidFill>
                  <a:srgbClr val="FF0000"/>
                </a:solidFill>
                <a:latin typeface="Arial" panose="020B0604020202020204" pitchFamily="34" charset="0"/>
                <a:cs typeface="Arial" panose="020B0604020202020204" pitchFamily="34" charset="0"/>
                <a:sym typeface="+mn-ea"/>
              </a:rPr>
              <a:t> </a:t>
            </a:r>
            <a:r>
              <a:rPr lang="en-US" altLang="ko-KR" b="1" dirty="0">
                <a:solidFill>
                  <a:srgbClr val="FF0000"/>
                </a:solidFill>
                <a:latin typeface="Arial" panose="020B0604020202020204" pitchFamily="34" charset="0"/>
                <a:cs typeface="Arial" panose="020B0604020202020204" pitchFamily="34" charset="0"/>
                <a:sym typeface="+mn-ea"/>
              </a:rPr>
              <a:t>&amp; Interconnect </a:t>
            </a:r>
            <a:r>
              <a:rPr lang="en-US" altLang="ko-KR" sz="1400" b="1" dirty="0">
                <a:solidFill>
                  <a:srgbClr val="FF0000"/>
                </a:solidFill>
                <a:latin typeface="Arial" panose="020B0604020202020204" pitchFamily="34" charset="0"/>
                <a:cs typeface="Arial" panose="020B0604020202020204" pitchFamily="34" charset="0"/>
                <a:sym typeface="+mn-ea"/>
              </a:rPr>
              <a:t>is important for commercialization</a:t>
            </a:r>
          </a:p>
        </p:txBody>
      </p:sp>
      <p:sp>
        <p:nvSpPr>
          <p:cNvPr id="13" name="TextBox 12">
            <a:extLst>
              <a:ext uri="{FF2B5EF4-FFF2-40B4-BE49-F238E27FC236}">
                <a16:creationId xmlns:a16="http://schemas.microsoft.com/office/drawing/2014/main" id="{0A87C5AA-FC6D-48CF-AE44-532262BDF4A4}"/>
              </a:ext>
            </a:extLst>
          </p:cNvPr>
          <p:cNvSpPr txBox="1"/>
          <p:nvPr/>
        </p:nvSpPr>
        <p:spPr>
          <a:xfrm>
            <a:off x="4246429" y="6453336"/>
            <a:ext cx="651140" cy="369332"/>
          </a:xfrm>
          <a:prstGeom prst="rect">
            <a:avLst/>
          </a:prstGeom>
          <a:noFill/>
        </p:spPr>
        <p:txBody>
          <a:bodyPr wrap="none" rtlCol="0">
            <a:spAutoFit/>
          </a:bodyPr>
          <a:lstStyle/>
          <a:p>
            <a:r>
              <a:rPr lang="en-US" altLang="ko-KR" b="1" dirty="0"/>
              <a:t>&lt;7&gt;</a:t>
            </a:r>
            <a:endParaRPr lang="ko-KR" altLang="en-US" b="1" dirty="0"/>
          </a:p>
        </p:txBody>
      </p:sp>
      <p:pic>
        <p:nvPicPr>
          <p:cNvPr id="5" name="Picture 4">
            <a:extLst>
              <a:ext uri="{FF2B5EF4-FFF2-40B4-BE49-F238E27FC236}">
                <a16:creationId xmlns:a16="http://schemas.microsoft.com/office/drawing/2014/main" id="{CEF40F54-0B85-4412-B52B-67B79C3C3334}"/>
              </a:ext>
            </a:extLst>
          </p:cNvPr>
          <p:cNvPicPr>
            <a:picLocks noChangeAspect="1"/>
          </p:cNvPicPr>
          <p:nvPr/>
        </p:nvPicPr>
        <p:blipFill>
          <a:blip r:embed="rId4"/>
          <a:stretch>
            <a:fillRect/>
          </a:stretch>
        </p:blipFill>
        <p:spPr>
          <a:xfrm>
            <a:off x="4604260" y="1600248"/>
            <a:ext cx="3911255" cy="2160000"/>
          </a:xfrm>
          <a:prstGeom prst="rect">
            <a:avLst/>
          </a:prstGeom>
        </p:spPr>
      </p:pic>
      <p:pic>
        <p:nvPicPr>
          <p:cNvPr id="23" name="Picture 22">
            <a:extLst>
              <a:ext uri="{FF2B5EF4-FFF2-40B4-BE49-F238E27FC236}">
                <a16:creationId xmlns:a16="http://schemas.microsoft.com/office/drawing/2014/main" id="{B4F49996-A076-4638-B0EF-6955040ED814}"/>
              </a:ext>
            </a:extLst>
          </p:cNvPr>
          <p:cNvPicPr>
            <a:picLocks noChangeAspect="1"/>
          </p:cNvPicPr>
          <p:nvPr/>
        </p:nvPicPr>
        <p:blipFill>
          <a:blip r:embed="rId5"/>
          <a:stretch>
            <a:fillRect/>
          </a:stretch>
        </p:blipFill>
        <p:spPr>
          <a:xfrm>
            <a:off x="3131840" y="3917078"/>
            <a:ext cx="3309376" cy="1800000"/>
          </a:xfrm>
          <a:prstGeom prst="rect">
            <a:avLst/>
          </a:prstGeom>
        </p:spPr>
      </p:pic>
      <p:sp>
        <p:nvSpPr>
          <p:cNvPr id="24" name="사각형: 둥근 모서리 2">
            <a:extLst>
              <a:ext uri="{FF2B5EF4-FFF2-40B4-BE49-F238E27FC236}">
                <a16:creationId xmlns:a16="http://schemas.microsoft.com/office/drawing/2014/main" id="{0DC77DC6-C4A1-4640-808E-B1D0373F941E}"/>
              </a:ext>
            </a:extLst>
          </p:cNvPr>
          <p:cNvSpPr/>
          <p:nvPr/>
        </p:nvSpPr>
        <p:spPr>
          <a:xfrm>
            <a:off x="350464" y="1524904"/>
            <a:ext cx="8557895" cy="2269540"/>
          </a:xfrm>
          <a:prstGeom prst="roundRect">
            <a:avLst>
              <a:gd name="adj" fmla="val 5086"/>
            </a:avLst>
          </a:prstGeom>
          <a:noFill/>
          <a:ln w="28575">
            <a:solidFill>
              <a:srgbClr val="0020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5" name="사각형: 둥근 모서리 2">
            <a:extLst>
              <a:ext uri="{FF2B5EF4-FFF2-40B4-BE49-F238E27FC236}">
                <a16:creationId xmlns:a16="http://schemas.microsoft.com/office/drawing/2014/main" id="{274D9C56-06FE-4B63-BF1C-9B88611C61E1}"/>
              </a:ext>
            </a:extLst>
          </p:cNvPr>
          <p:cNvSpPr/>
          <p:nvPr/>
        </p:nvSpPr>
        <p:spPr>
          <a:xfrm>
            <a:off x="2554647" y="3841840"/>
            <a:ext cx="4033577" cy="1886585"/>
          </a:xfrm>
          <a:prstGeom prst="roundRect">
            <a:avLst>
              <a:gd name="adj" fmla="val 5086"/>
            </a:avLst>
          </a:prstGeom>
          <a:noFill/>
          <a:ln w="28575">
            <a:solidFill>
              <a:srgbClr val="00206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26" name="그림 10">
            <a:extLst>
              <a:ext uri="{FF2B5EF4-FFF2-40B4-BE49-F238E27FC236}">
                <a16:creationId xmlns:a16="http://schemas.microsoft.com/office/drawing/2014/main" id="{E97CF7CE-5963-4CD3-9AD1-40F8A1C23013}"/>
              </a:ext>
            </a:extLst>
          </p:cNvPr>
          <p:cNvPicPr>
            <a:picLocks noChangeAspect="1"/>
          </p:cNvPicPr>
          <p:nvPr/>
        </p:nvPicPr>
        <p:blipFill rotWithShape="1">
          <a:blip r:embed="rId6"/>
          <a:srcRect b="6619"/>
          <a:stretch/>
        </p:blipFill>
        <p:spPr>
          <a:xfrm>
            <a:off x="706787" y="1586470"/>
            <a:ext cx="3229704" cy="2160000"/>
          </a:xfrm>
          <a:prstGeom prst="rect">
            <a:avLst/>
          </a:prstGeom>
        </p:spPr>
      </p:pic>
      <p:sp>
        <p:nvSpPr>
          <p:cNvPr id="27" name="Text Box 7">
            <a:extLst>
              <a:ext uri="{FF2B5EF4-FFF2-40B4-BE49-F238E27FC236}">
                <a16:creationId xmlns:a16="http://schemas.microsoft.com/office/drawing/2014/main" id="{A2CCF3C6-98ED-454C-B7C9-22080EB3E83B}"/>
              </a:ext>
            </a:extLst>
          </p:cNvPr>
          <p:cNvSpPr txBox="1">
            <a:spLocks noChangeArrowheads="1"/>
          </p:cNvSpPr>
          <p:nvPr/>
        </p:nvSpPr>
        <p:spPr bwMode="auto">
          <a:xfrm>
            <a:off x="179512" y="71755"/>
            <a:ext cx="7289175"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Micro-LEDs Patents Breakdown </a:t>
            </a:r>
          </a:p>
        </p:txBody>
      </p:sp>
    </p:spTree>
    <p:extLst>
      <p:ext uri="{BB962C8B-B14F-4D97-AF65-F5344CB8AC3E}">
        <p14:creationId xmlns:p14="http://schemas.microsoft.com/office/powerpoint/2010/main" val="3888430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직사각형 5">
            <a:extLst>
              <a:ext uri="{FF2B5EF4-FFF2-40B4-BE49-F238E27FC236}">
                <a16:creationId xmlns:a16="http://schemas.microsoft.com/office/drawing/2014/main" id="{6604A439-20ED-41B5-9F5D-6DA09D0194D0}"/>
              </a:ext>
            </a:extLst>
          </p:cNvPr>
          <p:cNvSpPr/>
          <p:nvPr/>
        </p:nvSpPr>
        <p:spPr>
          <a:xfrm>
            <a:off x="256655" y="1012666"/>
            <a:ext cx="8707833" cy="400110"/>
          </a:xfrm>
          <a:prstGeom prst="rect">
            <a:avLst/>
          </a:prstGeom>
        </p:spPr>
        <p:txBody>
          <a:bodyPr wrap="none">
            <a:spAutoFit/>
          </a:bodyPr>
          <a:lstStyle/>
          <a:p>
            <a:r>
              <a:rPr lang="en-US" altLang="ko-KR" sz="1000" dirty="0"/>
              <a:t>Laser Photonics Rev. 2021, 2000133, Light: Science &amp; Applications (2020) 9:83, E2M : Electrical &amp; Electronic materials v.34 no.2 , 2021, pp.12 - 22.</a:t>
            </a:r>
          </a:p>
          <a:p>
            <a:r>
              <a:rPr lang="en-US" altLang="ko-KR" sz="1000" dirty="0"/>
              <a:t>And Many Korean report related transfer methods </a:t>
            </a:r>
            <a:endParaRPr lang="ko-KR" altLang="en-US" sz="1000" dirty="0"/>
          </a:p>
        </p:txBody>
      </p:sp>
      <p:graphicFrame>
        <p:nvGraphicFramePr>
          <p:cNvPr id="17" name="표 16">
            <a:extLst>
              <a:ext uri="{FF2B5EF4-FFF2-40B4-BE49-F238E27FC236}">
                <a16:creationId xmlns:a16="http://schemas.microsoft.com/office/drawing/2014/main" id="{65805152-D76F-479A-9D43-756756FA5753}"/>
              </a:ext>
            </a:extLst>
          </p:cNvPr>
          <p:cNvGraphicFramePr>
            <a:graphicFrameLocks noGrp="1"/>
          </p:cNvGraphicFramePr>
          <p:nvPr>
            <p:extLst>
              <p:ext uri="{D42A27DB-BD31-4B8C-83A1-F6EECF244321}">
                <p14:modId xmlns:p14="http://schemas.microsoft.com/office/powerpoint/2010/main" val="2477255609"/>
              </p:ext>
            </p:extLst>
          </p:nvPr>
        </p:nvGraphicFramePr>
        <p:xfrm>
          <a:off x="264070" y="1430024"/>
          <a:ext cx="8700420" cy="2196953"/>
        </p:xfrm>
        <a:graphic>
          <a:graphicData uri="http://schemas.openxmlformats.org/drawingml/2006/table">
            <a:tbl>
              <a:tblPr/>
              <a:tblGrid>
                <a:gridCol w="873276">
                  <a:extLst>
                    <a:ext uri="{9D8B030D-6E8A-4147-A177-3AD203B41FA5}">
                      <a16:colId xmlns:a16="http://schemas.microsoft.com/office/drawing/2014/main" val="2028999917"/>
                    </a:ext>
                  </a:extLst>
                </a:gridCol>
                <a:gridCol w="1304524">
                  <a:extLst>
                    <a:ext uri="{9D8B030D-6E8A-4147-A177-3AD203B41FA5}">
                      <a16:colId xmlns:a16="http://schemas.microsoft.com/office/drawing/2014/main" val="3536988749"/>
                    </a:ext>
                  </a:extLst>
                </a:gridCol>
                <a:gridCol w="1304524">
                  <a:extLst>
                    <a:ext uri="{9D8B030D-6E8A-4147-A177-3AD203B41FA5}">
                      <a16:colId xmlns:a16="http://schemas.microsoft.com/office/drawing/2014/main" val="109739740"/>
                    </a:ext>
                  </a:extLst>
                </a:gridCol>
                <a:gridCol w="1304524">
                  <a:extLst>
                    <a:ext uri="{9D8B030D-6E8A-4147-A177-3AD203B41FA5}">
                      <a16:colId xmlns:a16="http://schemas.microsoft.com/office/drawing/2014/main" val="3105517801"/>
                    </a:ext>
                  </a:extLst>
                </a:gridCol>
                <a:gridCol w="1304524">
                  <a:extLst>
                    <a:ext uri="{9D8B030D-6E8A-4147-A177-3AD203B41FA5}">
                      <a16:colId xmlns:a16="http://schemas.microsoft.com/office/drawing/2014/main" val="1013124699"/>
                    </a:ext>
                  </a:extLst>
                </a:gridCol>
                <a:gridCol w="1304524">
                  <a:extLst>
                    <a:ext uri="{9D8B030D-6E8A-4147-A177-3AD203B41FA5}">
                      <a16:colId xmlns:a16="http://schemas.microsoft.com/office/drawing/2014/main" val="2447419918"/>
                    </a:ext>
                  </a:extLst>
                </a:gridCol>
                <a:gridCol w="1304524">
                  <a:extLst>
                    <a:ext uri="{9D8B030D-6E8A-4147-A177-3AD203B41FA5}">
                      <a16:colId xmlns:a16="http://schemas.microsoft.com/office/drawing/2014/main" val="1886924038"/>
                    </a:ext>
                  </a:extLst>
                </a:gridCol>
              </a:tblGrid>
              <a:tr h="319201">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Tech.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Elastomer</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Electrostatic</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Laser</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Fluidic assembly</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Roll-to-roll</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US" sz="1100" b="1" i="0" u="none" strike="noStrike" dirty="0">
                          <a:solidFill>
                            <a:srgbClr val="000000"/>
                          </a:solidFill>
                          <a:effectLst/>
                          <a:latin typeface="맑은 고딕" panose="020B0503020000020004" pitchFamily="50" charset="-127"/>
                          <a:ea typeface="맑은 고딕" panose="020B0503020000020004" pitchFamily="50" charset="-127"/>
                        </a:rPr>
                        <a:t>Magnetic</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4221668740"/>
                  </a:ext>
                </a:extLst>
              </a:tr>
              <a:tr h="304800">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Company/</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Institute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X-</a:t>
                      </a: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Celeprint</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 ITRI, </a:t>
                      </a:r>
                    </a:p>
                    <a:p>
                      <a:pPr algn="ctr" fontAlgn="ct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Playnitride</a:t>
                      </a:r>
                      <a:endParaRPr lang="en-US" sz="1000" b="1" i="0" u="none" strike="noStrike" dirty="0">
                        <a:solidFill>
                          <a:srgbClr val="00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 Apple(</a:t>
                      </a: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LuxVue</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 </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AUO, Samsung</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Uniquarta</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 </a:t>
                      </a: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Optivate</a:t>
                      </a:r>
                      <a:endParaRPr lang="en-US" sz="1000" b="1" i="0" u="none" strike="noStrike" dirty="0">
                        <a:solidFill>
                          <a:srgbClr val="00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Foxconne</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a:t>
                      </a: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eLux</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 </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Sharp, PSI</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KIMM(Korea)</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err="1">
                          <a:solidFill>
                            <a:srgbClr val="000000"/>
                          </a:solidFill>
                          <a:effectLst/>
                          <a:latin typeface="맑은 고딕" panose="020B0503020000020004" pitchFamily="50" charset="-127"/>
                          <a:ea typeface="맑은 고딕" panose="020B0503020000020004" pitchFamily="50" charset="-127"/>
                        </a:rPr>
                        <a:t>Cooledge</a:t>
                      </a:r>
                      <a:r>
                        <a:rPr lang="en-US" sz="1000" b="1" i="0" u="none" strike="noStrike" dirty="0">
                          <a:solidFill>
                            <a:srgbClr val="000000"/>
                          </a:solidFill>
                          <a:effectLst/>
                          <a:latin typeface="맑은 고딕" panose="020B0503020000020004" pitchFamily="50" charset="-127"/>
                          <a:ea typeface="맑은 고딕" panose="020B0503020000020004" pitchFamily="50" charset="-127"/>
                        </a:rPr>
                        <a:t> Lighting,</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 ITRI</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5936324"/>
                  </a:ext>
                </a:extLst>
              </a:tr>
              <a:tr h="304800">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Transfer </a:t>
                      </a:r>
                    </a:p>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Rate/h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0.98–19.7M</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dirty="0">
                          <a:solidFill>
                            <a:srgbClr val="00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10M</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5M</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3.6M</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a:solidFill>
                            <a:srgbClr val="00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95901201"/>
                  </a:ext>
                </a:extLst>
              </a:tr>
              <a:tr h="155399">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Throughput</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FF0000"/>
                          </a:solidFill>
                          <a:effectLst/>
                          <a:latin typeface="맑은 고딕" panose="020B0503020000020004" pitchFamily="50" charset="-127"/>
                          <a:ea typeface="맑은 고딕" panose="020B0503020000020004" pitchFamily="50" charset="-127"/>
                        </a:rPr>
                        <a:t>High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FF0000"/>
                          </a:solidFill>
                          <a:effectLst/>
                          <a:latin typeface="맑은 고딕" panose="020B0503020000020004" pitchFamily="50" charset="-127"/>
                          <a:ea typeface="맑은 고딕" panose="020B0503020000020004" pitchFamily="50" charset="-127"/>
                        </a:rPr>
                        <a:t>High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FF0000"/>
                          </a:solidFill>
                          <a:effectLst/>
                          <a:latin typeface="맑은 고딕" panose="020B0503020000020004" pitchFamily="50" charset="-127"/>
                          <a:ea typeface="맑은 고딕" panose="020B0503020000020004" pitchFamily="50" charset="-127"/>
                        </a:rPr>
                        <a:t>High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381160"/>
                  </a:ext>
                </a:extLst>
              </a:tr>
              <a:tr h="155399">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Relibility</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000" b="1" i="0" u="none" strike="noStrike" dirty="0">
                          <a:solidFill>
                            <a:srgbClr val="FF0000"/>
                          </a:solidFill>
                          <a:effectLst/>
                          <a:latin typeface="맑은 고딕" panose="020B0503020000020004" pitchFamily="50" charset="-127"/>
                          <a:ea typeface="맑은 고딕" panose="020B0503020000020004" pitchFamily="50" charset="-127"/>
                        </a:rPr>
                        <a:t>High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6994705"/>
                  </a:ext>
                </a:extLst>
              </a:tr>
              <a:tr h="155399">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Scalability</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altLang="ko-KR" sz="1000" b="1" i="0" u="none" strike="noStrike" dirty="0">
                          <a:solidFill>
                            <a:srgbClr val="000000"/>
                          </a:solidFill>
                          <a:effectLst/>
                          <a:latin typeface="맑은 고딕" panose="020B0503020000020004" pitchFamily="50" charset="-127"/>
                          <a:ea typeface="+mn-ea"/>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FF0000"/>
                          </a:solidFill>
                          <a:effectLst/>
                          <a:latin typeface="맑은 고딕" panose="020B0503020000020004" pitchFamily="50" charset="-127"/>
                          <a:ea typeface="맑은 고딕" panose="020B0503020000020004" pitchFamily="50" charset="-127"/>
                        </a:rPr>
                        <a:t>High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Moderate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482306"/>
                  </a:ext>
                </a:extLst>
              </a:tr>
              <a:tr h="155399">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Repair</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FF0000"/>
                          </a:solidFill>
                          <a:effectLst/>
                          <a:latin typeface="맑은 고딕" panose="020B0503020000020004" pitchFamily="50" charset="-127"/>
                          <a:ea typeface="+mn-ea"/>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FF0000"/>
                          </a:solidFill>
                          <a:effectLst/>
                          <a:latin typeface="맑은 고딕" panose="020B0503020000020004" pitchFamily="50" charset="-127"/>
                          <a:ea typeface="+mn-ea"/>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err="1">
                          <a:solidFill>
                            <a:srgbClr val="FF0000"/>
                          </a:solidFill>
                          <a:effectLst/>
                          <a:latin typeface="맑은 고딕" panose="020B0503020000020004" pitchFamily="50" charset="-127"/>
                          <a:ea typeface="+mn-ea"/>
                        </a:rPr>
                        <a:t>Low~Moderate</a:t>
                      </a:r>
                      <a:endParaRPr lang="en-US" altLang="ko-KR" sz="1000" b="1" i="0" u="none" strike="noStrike" dirty="0">
                        <a:solidFill>
                          <a:srgbClr val="FF0000"/>
                        </a:solidFill>
                        <a:effectLst/>
                        <a:latin typeface="맑은 고딕" panose="020B0503020000020004" pitchFamily="50" charset="-127"/>
                        <a:ea typeface="+mn-ea"/>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FF0000"/>
                          </a:solidFill>
                          <a:effectLst/>
                          <a:latin typeface="맑은 고딕" panose="020B0503020000020004" pitchFamily="50" charset="-127"/>
                          <a:ea typeface="+mn-ea"/>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FF0000"/>
                          </a:solidFill>
                          <a:effectLst/>
                          <a:latin typeface="맑은 고딕" panose="020B0503020000020004" pitchFamily="50" charset="-127"/>
                          <a:ea typeface="+mn-ea"/>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FF0000"/>
                          </a:solidFill>
                          <a:effectLst/>
                          <a:latin typeface="맑은 고딕" panose="020B0503020000020004" pitchFamily="50" charset="-127"/>
                          <a:ea typeface="+mn-ea"/>
                        </a:rPr>
                        <a:t>Low</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3605519"/>
                  </a:ext>
                </a:extLst>
              </a:tr>
              <a:tr h="304800">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Core Tech.</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Van der walls,</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PDMS</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Electrostatic</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pick up head</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dirty="0">
                          <a:solidFill>
                            <a:srgbClr val="00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dirty="0">
                          <a:solidFill>
                            <a:srgbClr val="00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dirty="0">
                          <a:solidFill>
                            <a:srgbClr val="00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Magnetic coating</a:t>
                      </a:r>
                      <a:br>
                        <a:rPr lang="en-US" sz="1000" b="1" i="0" u="none" strike="noStrike" dirty="0">
                          <a:solidFill>
                            <a:srgbClr val="000000"/>
                          </a:solidFill>
                          <a:effectLst/>
                          <a:latin typeface="맑은 고딕" panose="020B0503020000020004" pitchFamily="50" charset="-127"/>
                          <a:ea typeface="맑은 고딕" panose="020B0503020000020004" pitchFamily="50" charset="-127"/>
                        </a:rPr>
                      </a:br>
                      <a:r>
                        <a:rPr lang="en-US" sz="1000" b="1" i="0" u="none" strike="noStrike" dirty="0">
                          <a:solidFill>
                            <a:srgbClr val="000000"/>
                          </a:solidFill>
                          <a:effectLst/>
                          <a:latin typeface="맑은 고딕" panose="020B0503020000020004" pitchFamily="50" charset="-127"/>
                          <a:ea typeface="맑은 고딕" panose="020B0503020000020004" pitchFamily="50" charset="-127"/>
                        </a:rPr>
                        <a:t> on chip</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5530382"/>
                  </a:ext>
                </a:extLst>
              </a:tr>
              <a:tr h="304800">
                <a:tc>
                  <a:txBody>
                    <a:bodyPr/>
                    <a:lstStyle/>
                    <a:p>
                      <a:pPr algn="ctr"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Disadvantage</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altLang="ko-KR" sz="1000" b="1" i="0" u="none" strike="noStrike" dirty="0">
                          <a:solidFill>
                            <a:srgbClr val="FF0000"/>
                          </a:solidFill>
                          <a:effectLst/>
                          <a:latin typeface="맑은 고딕" panose="020B0503020000020004" pitchFamily="50" charset="-127"/>
                          <a:ea typeface="+mn-ea"/>
                        </a:rPr>
                        <a:t>PDMS control</a:t>
                      </a:r>
                      <a:endParaRPr lang="ko-KR" altLang="en-US" sz="1000" b="1" i="0" u="none" strike="noStrike" dirty="0">
                        <a:solidFill>
                          <a:srgbClr val="FF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1000" b="1" i="0" u="none" strike="noStrike" dirty="0">
                          <a:solidFill>
                            <a:srgbClr val="FF0000"/>
                          </a:solidFill>
                          <a:effectLst/>
                          <a:latin typeface="맑은 고딕" panose="020B0503020000020004" pitchFamily="50" charset="-127"/>
                          <a:ea typeface="맑은 고딕" panose="020B0503020000020004" pitchFamily="50" charset="-127"/>
                        </a:rPr>
                        <a:t>MEMS, Cost</a:t>
                      </a:r>
                      <a:endParaRPr lang="ko-KR" altLang="en-US" sz="1000" b="1" i="0" u="none" strike="noStrike" dirty="0">
                        <a:solidFill>
                          <a:srgbClr val="FF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1000" b="1" i="0" u="none" strike="noStrike" dirty="0">
                          <a:solidFill>
                            <a:srgbClr val="FF0000"/>
                          </a:solidFill>
                          <a:effectLst/>
                          <a:latin typeface="맑은 고딕" panose="020B0503020000020004" pitchFamily="50" charset="-127"/>
                          <a:ea typeface="맑은 고딕" panose="020B0503020000020004" pitchFamily="50" charset="-127"/>
                        </a:rPr>
                        <a:t>Bonding</a:t>
                      </a:r>
                      <a:r>
                        <a:rPr lang="ko-KR" altLang="en-US" sz="1000" b="1" i="0" u="none" strike="noStrike" dirty="0">
                          <a:solidFill>
                            <a:srgbClr val="FF0000"/>
                          </a:solidFill>
                          <a:effectLst/>
                          <a:latin typeface="맑은 고딕" panose="020B0503020000020004" pitchFamily="50" charset="-127"/>
                          <a:ea typeface="맑은 고딕" panose="020B0503020000020004" pitchFamily="50" charset="-127"/>
                        </a:rPr>
                        <a:t> </a:t>
                      </a:r>
                      <a:r>
                        <a:rPr lang="en-US" altLang="ko-KR" sz="1000" b="1" i="0" u="none" strike="noStrike" dirty="0">
                          <a:solidFill>
                            <a:srgbClr val="FF0000"/>
                          </a:solidFill>
                          <a:effectLst/>
                          <a:latin typeface="맑은 고딕" panose="020B0503020000020004" pitchFamily="50" charset="-127"/>
                          <a:ea typeface="맑은 고딕" panose="020B0503020000020004" pitchFamily="50" charset="-127"/>
                        </a:rPr>
                        <a:t>material</a:t>
                      </a:r>
                      <a:endParaRPr lang="ko-KR" altLang="en-US" sz="1000" b="1" i="0" u="none" strike="noStrike" dirty="0">
                        <a:solidFill>
                          <a:srgbClr val="FF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1000" b="1" i="0" u="none" strike="noStrike" dirty="0">
                          <a:solidFill>
                            <a:srgbClr val="FF0000"/>
                          </a:solidFill>
                          <a:effectLst/>
                          <a:latin typeface="맑은 고딕" panose="020B0503020000020004" pitchFamily="50" charset="-127"/>
                          <a:ea typeface="맑은 고딕" panose="020B0503020000020004" pitchFamily="50" charset="-127"/>
                        </a:rPr>
                        <a:t>Chip</a:t>
                      </a:r>
                      <a:r>
                        <a:rPr lang="ko-KR" altLang="en-US" sz="1000" b="1" i="0" u="none" strike="noStrike" dirty="0">
                          <a:solidFill>
                            <a:srgbClr val="FF0000"/>
                          </a:solidFill>
                          <a:effectLst/>
                          <a:latin typeface="맑은 고딕" panose="020B0503020000020004" pitchFamily="50" charset="-127"/>
                          <a:ea typeface="맑은 고딕" panose="020B0503020000020004" pitchFamily="50" charset="-127"/>
                        </a:rPr>
                        <a:t> </a:t>
                      </a:r>
                      <a:r>
                        <a:rPr lang="en-US" altLang="ko-KR" sz="1000" b="1" i="0" u="none" strike="noStrike" dirty="0">
                          <a:solidFill>
                            <a:srgbClr val="FF0000"/>
                          </a:solidFill>
                          <a:effectLst/>
                          <a:latin typeface="맑은 고딕" panose="020B0503020000020004" pitchFamily="50" charset="-127"/>
                          <a:ea typeface="맑은 고딕" panose="020B0503020000020004" pitchFamily="50" charset="-127"/>
                        </a:rPr>
                        <a:t>structure change</a:t>
                      </a:r>
                      <a:endParaRPr lang="ko-KR" altLang="en-US" sz="1000" b="1" i="0" u="none" strike="noStrike" dirty="0">
                        <a:solidFill>
                          <a:srgbClr val="FF0000"/>
                        </a:solidFill>
                        <a:effectLst/>
                        <a:latin typeface="맑은 고딕" panose="020B0503020000020004" pitchFamily="50" charset="-127"/>
                        <a:ea typeface="맑은 고딕" panose="020B0503020000020004" pitchFamily="50" charset="-127"/>
                      </a:endParaRP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ko-KR" altLang="en-US" sz="1000" b="1" i="0" u="none" strike="noStrike" dirty="0">
                          <a:solidFill>
                            <a:srgbClr val="FF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1000" b="1" i="0" u="none" strike="noStrike" dirty="0">
                          <a:solidFill>
                            <a:srgbClr val="FF0000"/>
                          </a:solidFill>
                          <a:effectLst/>
                          <a:latin typeface="맑은 고딕" panose="020B0503020000020004" pitchFamily="50" charset="-127"/>
                          <a:ea typeface="+mn-ea"/>
                        </a:rPr>
                        <a:t>Cost</a:t>
                      </a:r>
                      <a:r>
                        <a:rPr lang="ko-KR" altLang="en-US" sz="1000" b="1" i="0" u="none" strike="noStrike" dirty="0">
                          <a:solidFill>
                            <a:srgbClr val="FF0000"/>
                          </a:solidFill>
                          <a:effectLst/>
                          <a:latin typeface="맑은 고딕" panose="020B0503020000020004" pitchFamily="50" charset="-127"/>
                          <a:ea typeface="맑은 고딕" panose="020B0503020000020004" pitchFamily="50" charset="-127"/>
                        </a:rPr>
                        <a:t>　</a:t>
                      </a:r>
                    </a:p>
                  </a:txBody>
                  <a:tcPr marL="6119" marR="6119" marT="611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4138766"/>
                  </a:ext>
                </a:extLst>
              </a:tr>
            </a:tbl>
          </a:graphicData>
        </a:graphic>
      </p:graphicFrame>
      <p:sp>
        <p:nvSpPr>
          <p:cNvPr id="7" name="Text Box 99">
            <a:extLst>
              <a:ext uri="{FF2B5EF4-FFF2-40B4-BE49-F238E27FC236}">
                <a16:creationId xmlns:a16="http://schemas.microsoft.com/office/drawing/2014/main" id="{1152E8FA-7B8A-45A8-A69F-0F9CCB7ABB42}"/>
              </a:ext>
            </a:extLst>
          </p:cNvPr>
          <p:cNvSpPr txBox="1"/>
          <p:nvPr/>
        </p:nvSpPr>
        <p:spPr>
          <a:xfrm>
            <a:off x="751670" y="6130364"/>
            <a:ext cx="8557895" cy="307777"/>
          </a:xfrm>
          <a:prstGeom prst="rect">
            <a:avLst/>
          </a:prstGeom>
          <a:noFill/>
          <a:ln w="9525">
            <a:noFill/>
          </a:ln>
        </p:spPr>
        <p:txBody>
          <a:bodyPr wrap="square">
            <a:spAutoFit/>
          </a:bodyPr>
          <a:lstStyle/>
          <a:p>
            <a:r>
              <a:rPr lang="en-US" altLang="ko-KR" sz="1400" b="1" dirty="0">
                <a:solidFill>
                  <a:srgbClr val="FF0000"/>
                </a:solidFill>
                <a:latin typeface="Arial" panose="020B0604020202020204" pitchFamily="34" charset="0"/>
                <a:cs typeface="Arial" panose="020B0604020202020204" pitchFamily="34" charset="0"/>
                <a:sym typeface="+mn-ea"/>
              </a:rPr>
              <a:t>- No best transfer and repair</a:t>
            </a:r>
            <a:r>
              <a:rPr lang="en-US" altLang="ko-KR" sz="1400" b="1" dirty="0">
                <a:solidFill>
                  <a:srgbClr val="FF0000"/>
                </a:solidFill>
                <a:latin typeface="Arial" panose="020B0604020202020204" pitchFamily="34" charset="0"/>
                <a:cs typeface="Arial" panose="020B0604020202020204" pitchFamily="34" charset="0"/>
              </a:rPr>
              <a:t> (Fail rate: ~ 10%)</a:t>
            </a:r>
            <a:r>
              <a:rPr lang="en-US" altLang="ko-KR" sz="1400" b="1" dirty="0">
                <a:solidFill>
                  <a:srgbClr val="FF0000"/>
                </a:solidFill>
                <a:latin typeface="Arial" panose="020B0604020202020204" pitchFamily="34" charset="0"/>
                <a:cs typeface="Arial" panose="020B0604020202020204" pitchFamily="34" charset="0"/>
                <a:sym typeface="+mn-ea"/>
              </a:rPr>
              <a:t> </a:t>
            </a:r>
          </a:p>
        </p:txBody>
      </p:sp>
      <p:sp>
        <p:nvSpPr>
          <p:cNvPr id="10" name="TextBox 9">
            <a:extLst>
              <a:ext uri="{FF2B5EF4-FFF2-40B4-BE49-F238E27FC236}">
                <a16:creationId xmlns:a16="http://schemas.microsoft.com/office/drawing/2014/main" id="{9AA9A87E-9C63-4CC8-A909-8FBF7C50839D}"/>
              </a:ext>
            </a:extLst>
          </p:cNvPr>
          <p:cNvSpPr txBox="1"/>
          <p:nvPr/>
        </p:nvSpPr>
        <p:spPr>
          <a:xfrm>
            <a:off x="4246429" y="6453336"/>
            <a:ext cx="651140" cy="369332"/>
          </a:xfrm>
          <a:prstGeom prst="rect">
            <a:avLst/>
          </a:prstGeom>
          <a:noFill/>
        </p:spPr>
        <p:txBody>
          <a:bodyPr wrap="none" rtlCol="0">
            <a:spAutoFit/>
          </a:bodyPr>
          <a:lstStyle/>
          <a:p>
            <a:r>
              <a:rPr lang="en-US" altLang="ko-KR" b="1" dirty="0"/>
              <a:t>&lt;8&gt;</a:t>
            </a:r>
            <a:endParaRPr lang="ko-KR" altLang="en-US" b="1" dirty="0"/>
          </a:p>
        </p:txBody>
      </p:sp>
      <p:sp>
        <p:nvSpPr>
          <p:cNvPr id="12" name="Rectangle: Rounded Corners 11">
            <a:extLst>
              <a:ext uri="{FF2B5EF4-FFF2-40B4-BE49-F238E27FC236}">
                <a16:creationId xmlns:a16="http://schemas.microsoft.com/office/drawing/2014/main" id="{CE13E973-D024-41CD-B39F-258C6B86EA2A}"/>
              </a:ext>
            </a:extLst>
          </p:cNvPr>
          <p:cNvSpPr/>
          <p:nvPr/>
        </p:nvSpPr>
        <p:spPr>
          <a:xfrm>
            <a:off x="256654" y="3729766"/>
            <a:ext cx="8707833" cy="2398395"/>
          </a:xfrm>
          <a:prstGeom prst="roundRect">
            <a:avLst>
              <a:gd name="adj" fmla="val 1581"/>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41" name="Group 40">
            <a:extLst>
              <a:ext uri="{FF2B5EF4-FFF2-40B4-BE49-F238E27FC236}">
                <a16:creationId xmlns:a16="http://schemas.microsoft.com/office/drawing/2014/main" id="{684302BF-D59C-4AB3-AAF0-7B707C38A657}"/>
              </a:ext>
            </a:extLst>
          </p:cNvPr>
          <p:cNvGrpSpPr/>
          <p:nvPr/>
        </p:nvGrpSpPr>
        <p:grpSpPr>
          <a:xfrm>
            <a:off x="323528" y="3743666"/>
            <a:ext cx="6624736" cy="2187574"/>
            <a:chOff x="395536" y="3743666"/>
            <a:chExt cx="6624736" cy="2187574"/>
          </a:xfrm>
        </p:grpSpPr>
        <p:pic>
          <p:nvPicPr>
            <p:cNvPr id="42" name="그림 10">
              <a:extLst>
                <a:ext uri="{FF2B5EF4-FFF2-40B4-BE49-F238E27FC236}">
                  <a16:creationId xmlns:a16="http://schemas.microsoft.com/office/drawing/2014/main" id="{8674BCEB-D090-4CBE-AF75-37DC7225333F}"/>
                </a:ext>
              </a:extLst>
            </p:cNvPr>
            <p:cNvPicPr>
              <a:picLocks noChangeAspect="1"/>
            </p:cNvPicPr>
            <p:nvPr/>
          </p:nvPicPr>
          <p:blipFill>
            <a:blip r:embed="rId4"/>
            <a:stretch>
              <a:fillRect/>
            </a:stretch>
          </p:blipFill>
          <p:spPr>
            <a:xfrm>
              <a:off x="602468" y="4090096"/>
              <a:ext cx="3105437" cy="1811505"/>
            </a:xfrm>
            <a:prstGeom prst="rect">
              <a:avLst/>
            </a:prstGeom>
          </p:spPr>
        </p:pic>
        <p:pic>
          <p:nvPicPr>
            <p:cNvPr id="43" name="그림 12">
              <a:extLst>
                <a:ext uri="{FF2B5EF4-FFF2-40B4-BE49-F238E27FC236}">
                  <a16:creationId xmlns:a16="http://schemas.microsoft.com/office/drawing/2014/main" id="{132B8662-E2A3-42D1-9C9A-216B3E8385CB}"/>
                </a:ext>
              </a:extLst>
            </p:cNvPr>
            <p:cNvPicPr>
              <a:picLocks noChangeAspect="1"/>
            </p:cNvPicPr>
            <p:nvPr/>
          </p:nvPicPr>
          <p:blipFill>
            <a:blip r:embed="rId5"/>
            <a:stretch>
              <a:fillRect/>
            </a:stretch>
          </p:blipFill>
          <p:spPr>
            <a:xfrm>
              <a:off x="3949421" y="4020665"/>
              <a:ext cx="2206755" cy="1910575"/>
            </a:xfrm>
            <a:prstGeom prst="rect">
              <a:avLst/>
            </a:prstGeom>
          </p:spPr>
        </p:pic>
        <p:sp>
          <p:nvSpPr>
            <p:cNvPr id="44" name="직사각형 13">
              <a:extLst>
                <a:ext uri="{FF2B5EF4-FFF2-40B4-BE49-F238E27FC236}">
                  <a16:creationId xmlns:a16="http://schemas.microsoft.com/office/drawing/2014/main" id="{6C15DC2C-23BB-4618-89E1-F428DFC40033}"/>
                </a:ext>
              </a:extLst>
            </p:cNvPr>
            <p:cNvSpPr/>
            <p:nvPr/>
          </p:nvSpPr>
          <p:spPr>
            <a:xfrm>
              <a:off x="1522014" y="3798498"/>
              <a:ext cx="2132315" cy="215444"/>
            </a:xfrm>
            <a:prstGeom prst="rect">
              <a:avLst/>
            </a:prstGeom>
          </p:spPr>
          <p:txBody>
            <a:bodyPr wrap="none">
              <a:spAutoFit/>
            </a:bodyPr>
            <a:lstStyle/>
            <a:p>
              <a:r>
                <a:rPr lang="en-US" altLang="ko-KR" sz="800" b="1" dirty="0"/>
                <a:t>Adv. Optical Mater. 2015, 3, 1313–1335</a:t>
              </a:r>
              <a:endParaRPr lang="ko-KR" altLang="en-US" sz="800" b="1" dirty="0"/>
            </a:p>
          </p:txBody>
        </p:sp>
        <p:sp>
          <p:nvSpPr>
            <p:cNvPr id="45" name="직사각형 15">
              <a:extLst>
                <a:ext uri="{FF2B5EF4-FFF2-40B4-BE49-F238E27FC236}">
                  <a16:creationId xmlns:a16="http://schemas.microsoft.com/office/drawing/2014/main" id="{E2690C36-2DD5-474D-AAE4-173E8616B888}"/>
                </a:ext>
              </a:extLst>
            </p:cNvPr>
            <p:cNvSpPr/>
            <p:nvPr/>
          </p:nvSpPr>
          <p:spPr>
            <a:xfrm>
              <a:off x="395536" y="3743666"/>
              <a:ext cx="6624736" cy="276999"/>
            </a:xfrm>
            <a:prstGeom prst="rect">
              <a:avLst/>
            </a:prstGeom>
          </p:spPr>
          <p:txBody>
            <a:bodyPr wrap="square">
              <a:spAutoFit/>
            </a:bodyPr>
            <a:lstStyle/>
            <a:p>
              <a:r>
                <a:rPr lang="en-US" altLang="ko-KR" sz="1200" b="1" dirty="0">
                  <a:latin typeface="Arial" panose="020B0604020202020204" pitchFamily="34" charset="0"/>
                  <a:cs typeface="Arial" panose="020B0604020202020204" pitchFamily="34" charset="0"/>
                </a:rPr>
                <a:t>▶ </a:t>
              </a:r>
              <a:r>
                <a:rPr lang="en-US" altLang="ko-KR" sz="1200" b="1" dirty="0">
                  <a:latin typeface="Arial" panose="020B0604020202020204" pitchFamily="34" charset="0"/>
                  <a:cs typeface="Arial" panose="020B0604020202020204" pitchFamily="34" charset="0"/>
                  <a:sym typeface="+mn-ea"/>
                </a:rPr>
                <a:t>Elastomer</a:t>
              </a:r>
              <a:endParaRPr lang="ko-KR" altLang="en-US" sz="1200" dirty="0">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8A8A7724-0999-45D2-A599-9756D84119E3}"/>
              </a:ext>
            </a:extLst>
          </p:cNvPr>
          <p:cNvGrpSpPr/>
          <p:nvPr/>
        </p:nvGrpSpPr>
        <p:grpSpPr>
          <a:xfrm>
            <a:off x="251519" y="3752544"/>
            <a:ext cx="9073009" cy="2377651"/>
            <a:chOff x="251519" y="3752544"/>
            <a:chExt cx="9073009" cy="2377651"/>
          </a:xfrm>
        </p:grpSpPr>
        <p:sp>
          <p:nvSpPr>
            <p:cNvPr id="37" name="직사각형 16">
              <a:extLst>
                <a:ext uri="{FF2B5EF4-FFF2-40B4-BE49-F238E27FC236}">
                  <a16:creationId xmlns:a16="http://schemas.microsoft.com/office/drawing/2014/main" id="{08B482B3-BA26-4AE0-96AD-C2BE9D8227FD}"/>
                </a:ext>
              </a:extLst>
            </p:cNvPr>
            <p:cNvSpPr/>
            <p:nvPr/>
          </p:nvSpPr>
          <p:spPr>
            <a:xfrm>
              <a:off x="1465959" y="3781281"/>
              <a:ext cx="2682240" cy="230832"/>
            </a:xfrm>
            <a:prstGeom prst="rect">
              <a:avLst/>
            </a:prstGeom>
          </p:spPr>
          <p:txBody>
            <a:bodyPr wrap="square">
              <a:spAutoFit/>
            </a:bodyPr>
            <a:lstStyle/>
            <a:p>
              <a:r>
                <a:rPr lang="en-US" altLang="ko-KR" sz="900" b="1" dirty="0"/>
                <a:t>Light: Science &amp; Applications (2020) 9:83</a:t>
              </a:r>
            </a:p>
          </p:txBody>
        </p:sp>
        <p:sp>
          <p:nvSpPr>
            <p:cNvPr id="38" name="직사각형 17">
              <a:extLst>
                <a:ext uri="{FF2B5EF4-FFF2-40B4-BE49-F238E27FC236}">
                  <a16:creationId xmlns:a16="http://schemas.microsoft.com/office/drawing/2014/main" id="{E4076DEA-0B22-4B1F-A0FF-3E18AD9CF235}"/>
                </a:ext>
              </a:extLst>
            </p:cNvPr>
            <p:cNvSpPr/>
            <p:nvPr/>
          </p:nvSpPr>
          <p:spPr>
            <a:xfrm>
              <a:off x="251519" y="3752544"/>
              <a:ext cx="7197051" cy="276999"/>
            </a:xfrm>
            <a:prstGeom prst="rect">
              <a:avLst/>
            </a:prstGeom>
          </p:spPr>
          <p:txBody>
            <a:bodyPr wrap="square">
              <a:spAutoFit/>
            </a:bodyPr>
            <a:lstStyle/>
            <a:p>
              <a:r>
                <a:rPr lang="en-US" altLang="ko-KR" sz="1200" b="1" dirty="0">
                  <a:latin typeface="Arial" panose="020B0604020202020204" pitchFamily="34" charset="0"/>
                  <a:cs typeface="Arial" panose="020B0604020202020204" pitchFamily="34" charset="0"/>
                </a:rPr>
                <a:t>▶ </a:t>
              </a:r>
              <a:r>
                <a:rPr lang="en-US" altLang="ko-KR" sz="1200" b="1" dirty="0">
                  <a:latin typeface="Arial" panose="020B0604020202020204" pitchFamily="34" charset="0"/>
                  <a:cs typeface="Arial" panose="020B0604020202020204" pitchFamily="34" charset="0"/>
                  <a:sym typeface="+mn-ea"/>
                </a:rPr>
                <a:t>Electrostatic</a:t>
              </a:r>
              <a:endParaRPr lang="ko-KR" altLang="en-US" sz="1200" dirty="0">
                <a:latin typeface="Arial" panose="020B0604020202020204" pitchFamily="34" charset="0"/>
                <a:cs typeface="Arial" panose="020B0604020202020204" pitchFamily="34" charset="0"/>
              </a:endParaRPr>
            </a:p>
          </p:txBody>
        </p:sp>
        <p:pic>
          <p:nvPicPr>
            <p:cNvPr id="39" name="그림 18">
              <a:extLst>
                <a:ext uri="{FF2B5EF4-FFF2-40B4-BE49-F238E27FC236}">
                  <a16:creationId xmlns:a16="http://schemas.microsoft.com/office/drawing/2014/main" id="{BE90A029-29F4-40C6-96F7-FE8CD338E734}"/>
                </a:ext>
              </a:extLst>
            </p:cNvPr>
            <p:cNvPicPr>
              <a:picLocks noChangeAspect="1"/>
            </p:cNvPicPr>
            <p:nvPr/>
          </p:nvPicPr>
          <p:blipFill>
            <a:blip r:embed="rId6"/>
            <a:stretch>
              <a:fillRect/>
            </a:stretch>
          </p:blipFill>
          <p:spPr>
            <a:xfrm>
              <a:off x="1094289" y="4152290"/>
              <a:ext cx="2042427" cy="1975871"/>
            </a:xfrm>
            <a:prstGeom prst="rect">
              <a:avLst/>
            </a:prstGeom>
          </p:spPr>
        </p:pic>
        <p:pic>
          <p:nvPicPr>
            <p:cNvPr id="40" name="그림 20">
              <a:extLst>
                <a:ext uri="{FF2B5EF4-FFF2-40B4-BE49-F238E27FC236}">
                  <a16:creationId xmlns:a16="http://schemas.microsoft.com/office/drawing/2014/main" id="{59A723BB-0786-43D6-BEE4-7D1CB3715E7F}"/>
                </a:ext>
              </a:extLst>
            </p:cNvPr>
            <p:cNvPicPr>
              <a:picLocks noChangeAspect="1"/>
            </p:cNvPicPr>
            <p:nvPr/>
          </p:nvPicPr>
          <p:blipFill>
            <a:blip r:embed="rId7"/>
            <a:stretch>
              <a:fillRect/>
            </a:stretch>
          </p:blipFill>
          <p:spPr>
            <a:xfrm>
              <a:off x="4962061" y="4149150"/>
              <a:ext cx="3018457" cy="1981045"/>
            </a:xfrm>
            <a:prstGeom prst="rect">
              <a:avLst/>
            </a:prstGeom>
          </p:spPr>
        </p:pic>
        <p:sp>
          <p:nvSpPr>
            <p:cNvPr id="46" name="직사각형 21">
              <a:extLst>
                <a:ext uri="{FF2B5EF4-FFF2-40B4-BE49-F238E27FC236}">
                  <a16:creationId xmlns:a16="http://schemas.microsoft.com/office/drawing/2014/main" id="{24116D72-00FD-451F-9B05-ADB9DA32775D}"/>
                </a:ext>
              </a:extLst>
            </p:cNvPr>
            <p:cNvSpPr/>
            <p:nvPr/>
          </p:nvSpPr>
          <p:spPr>
            <a:xfrm>
              <a:off x="6133905" y="3794366"/>
              <a:ext cx="1612966" cy="230832"/>
            </a:xfrm>
            <a:prstGeom prst="rect">
              <a:avLst/>
            </a:prstGeom>
          </p:spPr>
          <p:txBody>
            <a:bodyPr wrap="square">
              <a:spAutoFit/>
            </a:bodyPr>
            <a:lstStyle/>
            <a:p>
              <a:r>
                <a:rPr lang="en-US" altLang="ko-KR" sz="900" b="1" dirty="0"/>
                <a:t>Appl. Sci. 2019, 9, 1206</a:t>
              </a:r>
              <a:endParaRPr lang="ko-KR" altLang="en-US" sz="900" b="1" dirty="0"/>
            </a:p>
          </p:txBody>
        </p:sp>
        <p:sp>
          <p:nvSpPr>
            <p:cNvPr id="47" name="직사각형 19">
              <a:extLst>
                <a:ext uri="{FF2B5EF4-FFF2-40B4-BE49-F238E27FC236}">
                  <a16:creationId xmlns:a16="http://schemas.microsoft.com/office/drawing/2014/main" id="{18CCD556-BE5A-4163-8322-F5D9AA6174A3}"/>
                </a:ext>
              </a:extLst>
            </p:cNvPr>
            <p:cNvSpPr/>
            <p:nvPr/>
          </p:nvSpPr>
          <p:spPr>
            <a:xfrm>
              <a:off x="4796902" y="3771284"/>
              <a:ext cx="4527626" cy="276999"/>
            </a:xfrm>
            <a:prstGeom prst="rect">
              <a:avLst/>
            </a:prstGeom>
          </p:spPr>
          <p:txBody>
            <a:bodyPr wrap="square">
              <a:spAutoFit/>
            </a:bodyPr>
            <a:lstStyle/>
            <a:p>
              <a:r>
                <a:rPr lang="en-US" altLang="ko-KR" sz="1200" b="1" dirty="0">
                  <a:latin typeface="Arial" panose="020B0604020202020204" pitchFamily="34" charset="0"/>
                  <a:cs typeface="Arial" panose="020B0604020202020204" pitchFamily="34" charset="0"/>
                </a:rPr>
                <a:t>▶ </a:t>
              </a:r>
              <a:r>
                <a:rPr lang="en-US" altLang="ko-KR" sz="1200" b="1" dirty="0">
                  <a:latin typeface="Arial" panose="020B0604020202020204" pitchFamily="34" charset="0"/>
                  <a:cs typeface="Arial" panose="020B0604020202020204" pitchFamily="34" charset="0"/>
                  <a:sym typeface="+mn-ea"/>
                </a:rPr>
                <a:t>laser-induced</a:t>
              </a:r>
              <a:endParaRPr lang="ko-KR" altLang="en-US" sz="1200" dirty="0">
                <a:latin typeface="Arial" panose="020B0604020202020204" pitchFamily="34" charset="0"/>
                <a:cs typeface="Arial" panose="020B0604020202020204" pitchFamily="34" charset="0"/>
              </a:endParaRPr>
            </a:p>
          </p:txBody>
        </p:sp>
      </p:grpSp>
      <p:grpSp>
        <p:nvGrpSpPr>
          <p:cNvPr id="48" name="Group 47">
            <a:extLst>
              <a:ext uri="{FF2B5EF4-FFF2-40B4-BE49-F238E27FC236}">
                <a16:creationId xmlns:a16="http://schemas.microsoft.com/office/drawing/2014/main" id="{1F21133C-9FDD-49DF-B897-6A0544A10C66}"/>
              </a:ext>
            </a:extLst>
          </p:cNvPr>
          <p:cNvGrpSpPr/>
          <p:nvPr/>
        </p:nvGrpSpPr>
        <p:grpSpPr>
          <a:xfrm>
            <a:off x="344554" y="3785821"/>
            <a:ext cx="11284230" cy="2171232"/>
            <a:chOff x="107504" y="1135777"/>
            <a:chExt cx="11284230" cy="2171232"/>
          </a:xfrm>
        </p:grpSpPr>
        <p:sp>
          <p:nvSpPr>
            <p:cNvPr id="49" name="직사각형 13">
              <a:extLst>
                <a:ext uri="{FF2B5EF4-FFF2-40B4-BE49-F238E27FC236}">
                  <a16:creationId xmlns:a16="http://schemas.microsoft.com/office/drawing/2014/main" id="{FF9C1743-297B-4A2F-9A10-552F0941C33D}"/>
                </a:ext>
              </a:extLst>
            </p:cNvPr>
            <p:cNvSpPr/>
            <p:nvPr/>
          </p:nvSpPr>
          <p:spPr>
            <a:xfrm>
              <a:off x="2039742" y="1173442"/>
              <a:ext cx="1806905" cy="215444"/>
            </a:xfrm>
            <a:prstGeom prst="rect">
              <a:avLst/>
            </a:prstGeom>
          </p:spPr>
          <p:txBody>
            <a:bodyPr wrap="none">
              <a:spAutoFit/>
            </a:bodyPr>
            <a:lstStyle/>
            <a:p>
              <a:r>
                <a:rPr lang="en-US" altLang="ko-KR" sz="800" b="1" dirty="0"/>
                <a:t>Adv. Mater. 2014, 26, 5942–5949</a:t>
              </a:r>
              <a:endParaRPr lang="ko-KR" altLang="en-US" sz="800" b="1" dirty="0"/>
            </a:p>
          </p:txBody>
        </p:sp>
        <p:sp>
          <p:nvSpPr>
            <p:cNvPr id="50" name="직사각형 15">
              <a:extLst>
                <a:ext uri="{FF2B5EF4-FFF2-40B4-BE49-F238E27FC236}">
                  <a16:creationId xmlns:a16="http://schemas.microsoft.com/office/drawing/2014/main" id="{3AE7949D-6CD5-4A7E-9427-32465D7B14BD}"/>
                </a:ext>
              </a:extLst>
            </p:cNvPr>
            <p:cNvSpPr/>
            <p:nvPr/>
          </p:nvSpPr>
          <p:spPr>
            <a:xfrm>
              <a:off x="107504" y="1135777"/>
              <a:ext cx="6624736" cy="276999"/>
            </a:xfrm>
            <a:prstGeom prst="rect">
              <a:avLst/>
            </a:prstGeom>
          </p:spPr>
          <p:txBody>
            <a:bodyPr wrap="square">
              <a:spAutoFit/>
            </a:bodyPr>
            <a:lstStyle/>
            <a:p>
              <a:r>
                <a:rPr lang="en-US" altLang="ko-KR" sz="1200" b="1" dirty="0">
                  <a:latin typeface="Arial" panose="020B0604020202020204" pitchFamily="34" charset="0"/>
                  <a:cs typeface="Arial" panose="020B0604020202020204" pitchFamily="34" charset="0"/>
                </a:rPr>
                <a:t>▶ </a:t>
              </a:r>
              <a:r>
                <a:rPr lang="en-US" altLang="ko-KR" sz="1200" b="1" dirty="0">
                  <a:latin typeface="Arial" panose="020B0604020202020204" pitchFamily="34" charset="0"/>
                  <a:cs typeface="Arial" panose="020B0604020202020204" pitchFamily="34" charset="0"/>
                  <a:sym typeface="+mn-ea"/>
                </a:rPr>
                <a:t>fluidic self-assembly</a:t>
              </a:r>
            </a:p>
          </p:txBody>
        </p:sp>
        <p:pic>
          <p:nvPicPr>
            <p:cNvPr id="51" name="그림 8">
              <a:extLst>
                <a:ext uri="{FF2B5EF4-FFF2-40B4-BE49-F238E27FC236}">
                  <a16:creationId xmlns:a16="http://schemas.microsoft.com/office/drawing/2014/main" id="{D8FA313B-3C18-4B2C-BBD2-629F6E5F2F85}"/>
                </a:ext>
              </a:extLst>
            </p:cNvPr>
            <p:cNvPicPr>
              <a:picLocks noChangeAspect="1"/>
            </p:cNvPicPr>
            <p:nvPr/>
          </p:nvPicPr>
          <p:blipFill>
            <a:blip r:embed="rId8"/>
            <a:stretch>
              <a:fillRect/>
            </a:stretch>
          </p:blipFill>
          <p:spPr>
            <a:xfrm>
              <a:off x="395536" y="1412776"/>
              <a:ext cx="3219334" cy="1894233"/>
            </a:xfrm>
            <a:prstGeom prst="rect">
              <a:avLst/>
            </a:prstGeom>
          </p:spPr>
        </p:pic>
        <p:sp>
          <p:nvSpPr>
            <p:cNvPr id="52" name="직사각형 9">
              <a:extLst>
                <a:ext uri="{FF2B5EF4-FFF2-40B4-BE49-F238E27FC236}">
                  <a16:creationId xmlns:a16="http://schemas.microsoft.com/office/drawing/2014/main" id="{E299F555-E833-4555-A74C-A7D67B21E1DA}"/>
                </a:ext>
              </a:extLst>
            </p:cNvPr>
            <p:cNvSpPr/>
            <p:nvPr/>
          </p:nvSpPr>
          <p:spPr>
            <a:xfrm>
              <a:off x="5920339" y="1189029"/>
              <a:ext cx="2028119" cy="215444"/>
            </a:xfrm>
            <a:prstGeom prst="rect">
              <a:avLst/>
            </a:prstGeom>
          </p:spPr>
          <p:txBody>
            <a:bodyPr wrap="none">
              <a:spAutoFit/>
            </a:bodyPr>
            <a:lstStyle/>
            <a:p>
              <a:r>
                <a:rPr lang="nl-NL" altLang="ko-KR" sz="800" b="1" dirty="0"/>
                <a:t>Adv. Funct. Mater. 2017, 27, 1606005</a:t>
              </a:r>
              <a:endParaRPr lang="en-US" altLang="ko-KR" sz="800" b="1" dirty="0"/>
            </a:p>
          </p:txBody>
        </p:sp>
        <p:sp>
          <p:nvSpPr>
            <p:cNvPr id="53" name="직사각형 14">
              <a:extLst>
                <a:ext uri="{FF2B5EF4-FFF2-40B4-BE49-F238E27FC236}">
                  <a16:creationId xmlns:a16="http://schemas.microsoft.com/office/drawing/2014/main" id="{66413F23-D0F0-40BE-9128-58A55B9E681B}"/>
                </a:ext>
              </a:extLst>
            </p:cNvPr>
            <p:cNvSpPr/>
            <p:nvPr/>
          </p:nvSpPr>
          <p:spPr>
            <a:xfrm>
              <a:off x="4766998" y="1152971"/>
              <a:ext cx="6624736" cy="276999"/>
            </a:xfrm>
            <a:prstGeom prst="rect">
              <a:avLst/>
            </a:prstGeom>
          </p:spPr>
          <p:txBody>
            <a:bodyPr wrap="square">
              <a:spAutoFit/>
            </a:bodyPr>
            <a:lstStyle/>
            <a:p>
              <a:r>
                <a:rPr lang="en-US" altLang="ko-KR" sz="1200" b="1" dirty="0">
                  <a:latin typeface="Arial" panose="020B0604020202020204" pitchFamily="34" charset="0"/>
                  <a:cs typeface="Arial" panose="020B0604020202020204" pitchFamily="34" charset="0"/>
                </a:rPr>
                <a:t>▶ </a:t>
              </a:r>
              <a:r>
                <a:rPr lang="en-US" altLang="ko-KR" sz="1200" b="1" dirty="0">
                  <a:latin typeface="Arial" panose="020B0604020202020204" pitchFamily="34" charset="0"/>
                  <a:cs typeface="Arial" panose="020B0604020202020204" pitchFamily="34" charset="0"/>
                  <a:sym typeface="+mn-ea"/>
                </a:rPr>
                <a:t>roll-to-roll</a:t>
              </a:r>
            </a:p>
          </p:txBody>
        </p:sp>
        <p:pic>
          <p:nvPicPr>
            <p:cNvPr id="54" name="그림 2">
              <a:extLst>
                <a:ext uri="{FF2B5EF4-FFF2-40B4-BE49-F238E27FC236}">
                  <a16:creationId xmlns:a16="http://schemas.microsoft.com/office/drawing/2014/main" id="{E2EED9FC-1257-472F-8343-269D18279795}"/>
                </a:ext>
              </a:extLst>
            </p:cNvPr>
            <p:cNvPicPr>
              <a:picLocks noChangeAspect="1"/>
            </p:cNvPicPr>
            <p:nvPr/>
          </p:nvPicPr>
          <p:blipFill>
            <a:blip r:embed="rId9"/>
            <a:stretch>
              <a:fillRect/>
            </a:stretch>
          </p:blipFill>
          <p:spPr>
            <a:xfrm>
              <a:off x="4926787" y="1478323"/>
              <a:ext cx="2971145" cy="1824477"/>
            </a:xfrm>
            <a:prstGeom prst="rect">
              <a:avLst/>
            </a:prstGeom>
          </p:spPr>
        </p:pic>
      </p:grpSp>
      <p:sp>
        <p:nvSpPr>
          <p:cNvPr id="55" name="Text Box 7">
            <a:extLst>
              <a:ext uri="{FF2B5EF4-FFF2-40B4-BE49-F238E27FC236}">
                <a16:creationId xmlns:a16="http://schemas.microsoft.com/office/drawing/2014/main" id="{4625602B-3267-480A-A8B9-9B2D6FF18194}"/>
              </a:ext>
            </a:extLst>
          </p:cNvPr>
          <p:cNvSpPr txBox="1">
            <a:spLocks noChangeArrowheads="1"/>
          </p:cNvSpPr>
          <p:nvPr/>
        </p:nvSpPr>
        <p:spPr bwMode="auto">
          <a:xfrm>
            <a:off x="179512" y="71755"/>
            <a:ext cx="7289175"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Micro-LEDs Patents Breakdown </a:t>
            </a:r>
          </a:p>
        </p:txBody>
      </p:sp>
    </p:spTree>
    <p:extLst>
      <p:ext uri="{BB962C8B-B14F-4D97-AF65-F5344CB8AC3E}">
        <p14:creationId xmlns:p14="http://schemas.microsoft.com/office/powerpoint/2010/main" val="2182581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anim calcmode="lin" valueType="num">
                                      <p:cBhvr>
                                        <p:cTn id="8" dur="1000" fill="hold"/>
                                        <p:tgtEl>
                                          <p:spTgt spid="41"/>
                                        </p:tgtEl>
                                        <p:attrNameLst>
                                          <p:attrName>ppt_x</p:attrName>
                                        </p:attrNameLst>
                                      </p:cBhvr>
                                      <p:tavLst>
                                        <p:tav tm="0">
                                          <p:val>
                                            <p:strVal val="#ppt_x"/>
                                          </p:val>
                                        </p:tav>
                                        <p:tav tm="100000">
                                          <p:val>
                                            <p:strVal val="#ppt_x"/>
                                          </p:val>
                                        </p:tav>
                                      </p:tavLst>
                                    </p:anim>
                                    <p:anim calcmode="lin" valueType="num">
                                      <p:cBhvr>
                                        <p:cTn id="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1000"/>
                                        <p:tgtEl>
                                          <p:spTgt spid="41"/>
                                        </p:tgtEl>
                                      </p:cBhvr>
                                    </p:animEffect>
                                    <p:anim calcmode="lin" valueType="num">
                                      <p:cBhvr>
                                        <p:cTn id="14" dur="1000"/>
                                        <p:tgtEl>
                                          <p:spTgt spid="41"/>
                                        </p:tgtEl>
                                        <p:attrNameLst>
                                          <p:attrName>ppt_x</p:attrName>
                                        </p:attrNameLst>
                                      </p:cBhvr>
                                      <p:tavLst>
                                        <p:tav tm="0">
                                          <p:val>
                                            <p:strVal val="ppt_x"/>
                                          </p:val>
                                        </p:tav>
                                        <p:tav tm="100000">
                                          <p:val>
                                            <p:strVal val="ppt_x"/>
                                          </p:val>
                                        </p:tav>
                                      </p:tavLst>
                                    </p:anim>
                                    <p:anim calcmode="lin" valueType="num">
                                      <p:cBhvr>
                                        <p:cTn id="15" dur="1000"/>
                                        <p:tgtEl>
                                          <p:spTgt spid="41"/>
                                        </p:tgtEl>
                                        <p:attrNameLst>
                                          <p:attrName>ppt_y</p:attrName>
                                        </p:attrNameLst>
                                      </p:cBhvr>
                                      <p:tavLst>
                                        <p:tav tm="0">
                                          <p:val>
                                            <p:strVal val="ppt_y"/>
                                          </p:val>
                                        </p:tav>
                                        <p:tav tm="100000">
                                          <p:val>
                                            <p:strVal val="ppt_y+.1"/>
                                          </p:val>
                                        </p:tav>
                                      </p:tavLst>
                                    </p:anim>
                                    <p:set>
                                      <p:cBhvr>
                                        <p:cTn id="16" dur="1" fill="hold">
                                          <p:stCondLst>
                                            <p:cond delay="999"/>
                                          </p:stCondLst>
                                        </p:cTn>
                                        <p:tgtEl>
                                          <p:spTgt spid="41"/>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xit" presetSubtype="0" fill="hold" nodeType="clickEffect">
                                  <p:stCondLst>
                                    <p:cond delay="0"/>
                                  </p:stCondLst>
                                  <p:childTnLst>
                                    <p:animEffect transition="out" filter="fade">
                                      <p:cBhvr>
                                        <p:cTn id="27" dur="1000"/>
                                        <p:tgtEl>
                                          <p:spTgt spid="36"/>
                                        </p:tgtEl>
                                      </p:cBhvr>
                                    </p:animEffect>
                                    <p:anim calcmode="lin" valueType="num">
                                      <p:cBhvr>
                                        <p:cTn id="28" dur="1000"/>
                                        <p:tgtEl>
                                          <p:spTgt spid="36"/>
                                        </p:tgtEl>
                                        <p:attrNameLst>
                                          <p:attrName>ppt_x</p:attrName>
                                        </p:attrNameLst>
                                      </p:cBhvr>
                                      <p:tavLst>
                                        <p:tav tm="0">
                                          <p:val>
                                            <p:strVal val="ppt_x"/>
                                          </p:val>
                                        </p:tav>
                                        <p:tav tm="100000">
                                          <p:val>
                                            <p:strVal val="ppt_x"/>
                                          </p:val>
                                        </p:tav>
                                      </p:tavLst>
                                    </p:anim>
                                    <p:anim calcmode="lin" valueType="num">
                                      <p:cBhvr>
                                        <p:cTn id="29" dur="1000"/>
                                        <p:tgtEl>
                                          <p:spTgt spid="36"/>
                                        </p:tgtEl>
                                        <p:attrNameLst>
                                          <p:attrName>ppt_y</p:attrName>
                                        </p:attrNameLst>
                                      </p:cBhvr>
                                      <p:tavLst>
                                        <p:tav tm="0">
                                          <p:val>
                                            <p:strVal val="ppt_y"/>
                                          </p:val>
                                        </p:tav>
                                        <p:tav tm="100000">
                                          <p:val>
                                            <p:strVal val="ppt_y+.1"/>
                                          </p:val>
                                        </p:tav>
                                      </p:tavLst>
                                    </p:anim>
                                    <p:set>
                                      <p:cBhvr>
                                        <p:cTn id="30" dur="1" fill="hold">
                                          <p:stCondLst>
                                            <p:cond delay="999"/>
                                          </p:stCondLst>
                                        </p:cTn>
                                        <p:tgtEl>
                                          <p:spTgt spid="3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1000"/>
                                        <p:tgtEl>
                                          <p:spTgt spid="48"/>
                                        </p:tgtEl>
                                      </p:cBhvr>
                                    </p:animEffect>
                                    <p:anim calcmode="lin" valueType="num">
                                      <p:cBhvr>
                                        <p:cTn id="36" dur="1000" fill="hold"/>
                                        <p:tgtEl>
                                          <p:spTgt spid="48"/>
                                        </p:tgtEl>
                                        <p:attrNameLst>
                                          <p:attrName>ppt_x</p:attrName>
                                        </p:attrNameLst>
                                      </p:cBhvr>
                                      <p:tavLst>
                                        <p:tav tm="0">
                                          <p:val>
                                            <p:strVal val="#ppt_x"/>
                                          </p:val>
                                        </p:tav>
                                        <p:tav tm="100000">
                                          <p:val>
                                            <p:strVal val="#ppt_x"/>
                                          </p:val>
                                        </p:tav>
                                      </p:tavLst>
                                    </p:anim>
                                    <p:anim calcmode="lin" valueType="num">
                                      <p:cBhvr>
                                        <p:cTn id="37"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blue"/>
          <p:cNvPicPr>
            <a:picLocks noChangeAspect="1" noChangeArrowheads="1"/>
          </p:cNvPicPr>
          <p:nvPr/>
        </p:nvPicPr>
        <p:blipFill>
          <a:blip r:embed="rId3" cstate="screen">
            <a:extLst>
              <a:ext uri="{28A0092B-C50C-407E-A947-70E740481C1C}">
                <a14:useLocalDpi xmlns:a14="http://schemas.microsoft.com/office/drawing/2010/main"/>
              </a:ext>
            </a:extLst>
          </a:blip>
          <a:srcRect t="24890" b="26248"/>
          <a:stretch>
            <a:fillRect/>
          </a:stretch>
        </p:blipFill>
        <p:spPr bwMode="auto">
          <a:xfrm>
            <a:off x="0" y="0"/>
            <a:ext cx="9144000" cy="109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7"/>
          <p:cNvSpPr txBox="1">
            <a:spLocks noChangeArrowheads="1"/>
          </p:cNvSpPr>
          <p:nvPr/>
        </p:nvSpPr>
        <p:spPr bwMode="auto">
          <a:xfrm>
            <a:off x="145632" y="71755"/>
            <a:ext cx="2698176" cy="646331"/>
          </a:xfrm>
          <a:prstGeom prst="rect">
            <a:avLst/>
          </a:prstGeom>
          <a:noFill/>
          <a:ln w="9525" algn="ctr">
            <a:noFill/>
            <a:miter lim="800000"/>
          </a:ln>
          <a:effectLst>
            <a:outerShdw dist="28398" dir="3806097" algn="ctr" rotWithShape="0">
              <a:schemeClr val="tx1"/>
            </a:outerShdw>
          </a:effectLst>
        </p:spPr>
        <p:txBody>
          <a:bodyPr wrap="none">
            <a:spAutoFit/>
          </a:bodyPr>
          <a:lstStyle/>
          <a:p>
            <a:pPr algn="ctr">
              <a:defRPr/>
            </a:pPr>
            <a:r>
              <a:rPr lang="en-US" altLang="ko-KR" sz="3600" b="1" dirty="0">
                <a:ln w="18415" cmpd="sng">
                  <a:solidFill>
                    <a:srgbClr val="FFFFFF"/>
                  </a:solidFill>
                  <a:prstDash val="solid"/>
                </a:ln>
                <a:solidFill>
                  <a:srgbClr val="FFFFFF"/>
                </a:solidFill>
                <a:latin typeface="Arial" panose="020B0604020202020204" pitchFamily="34" charset="0"/>
                <a:ea typeface="HY견고딕" panose="02030600000101010101" pitchFamily="18" charset="-127"/>
                <a:cs typeface="Arial" panose="020B0604020202020204" pitchFamily="34" charset="0"/>
              </a:rPr>
              <a:t>Conclusion</a:t>
            </a:r>
          </a:p>
        </p:txBody>
      </p:sp>
      <p:cxnSp>
        <p:nvCxnSpPr>
          <p:cNvPr id="6" name="Straight Connector 24">
            <a:extLst>
              <a:ext uri="{FF2B5EF4-FFF2-40B4-BE49-F238E27FC236}">
                <a16:creationId xmlns:a16="http://schemas.microsoft.com/office/drawing/2014/main" id="{17773CB5-0470-4CF4-8D4E-C517C4F4E344}"/>
              </a:ext>
            </a:extLst>
          </p:cNvPr>
          <p:cNvCxnSpPr/>
          <p:nvPr/>
        </p:nvCxnSpPr>
        <p:spPr>
          <a:xfrm>
            <a:off x="180472" y="6433185"/>
            <a:ext cx="8640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2" descr="E:\13-PKUMBE logo\新+平\PKUMBE logo-small5.tif">
            <a:extLst>
              <a:ext uri="{FF2B5EF4-FFF2-40B4-BE49-F238E27FC236}">
                <a16:creationId xmlns:a16="http://schemas.microsoft.com/office/drawing/2014/main" id="{37BB4CD2-D317-4594-98A0-58D8F8D11052}"/>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8418904" y="6129952"/>
            <a:ext cx="720000" cy="72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a:extLst>
              <a:ext uri="{FF2B5EF4-FFF2-40B4-BE49-F238E27FC236}">
                <a16:creationId xmlns:a16="http://schemas.microsoft.com/office/drawing/2014/main" id="{37502DDA-D4FB-485B-99CE-D0FE696129B5}"/>
              </a:ext>
            </a:extLst>
          </p:cNvPr>
          <p:cNvPicPr>
            <a:picLocks noChangeAspect="1" noChangeArrowheads="1"/>
          </p:cNvPicPr>
          <p:nvPr/>
        </p:nvPicPr>
        <p:blipFill rotWithShape="1">
          <a:blip r:embed="rId5"/>
          <a:srcRect r="69914"/>
          <a:stretch>
            <a:fillRect/>
          </a:stretch>
        </p:blipFill>
        <p:spPr bwMode="auto">
          <a:xfrm>
            <a:off x="1" y="6134952"/>
            <a:ext cx="745037" cy="720000"/>
          </a:xfrm>
          <a:prstGeom prst="rect">
            <a:avLst/>
          </a:prstGeom>
          <a:noFill/>
          <a:ln w="9525">
            <a:noFill/>
            <a:miter lim="800000"/>
            <a:headEnd/>
            <a:tailEnd/>
          </a:ln>
          <a:effectLst/>
        </p:spPr>
      </p:pic>
      <p:sp>
        <p:nvSpPr>
          <p:cNvPr id="13" name="직사각형 12">
            <a:extLst>
              <a:ext uri="{FF2B5EF4-FFF2-40B4-BE49-F238E27FC236}">
                <a16:creationId xmlns:a16="http://schemas.microsoft.com/office/drawing/2014/main" id="{0FC76CF2-8AEB-44E8-9F61-292A2B55F33B}"/>
              </a:ext>
            </a:extLst>
          </p:cNvPr>
          <p:cNvSpPr/>
          <p:nvPr/>
        </p:nvSpPr>
        <p:spPr>
          <a:xfrm>
            <a:off x="179512" y="1196752"/>
            <a:ext cx="8640000" cy="2031325"/>
          </a:xfrm>
          <a:prstGeom prst="rect">
            <a:avLst/>
          </a:prstGeom>
        </p:spPr>
        <p:txBody>
          <a:bodyPr wrap="square">
            <a:spAutoFit/>
          </a:bodyPr>
          <a:lstStyle/>
          <a:p>
            <a:r>
              <a:rPr lang="en-US" altLang="ko-KR" b="1" dirty="0">
                <a:latin typeface="Arial" panose="020B0604020202020204" pitchFamily="34" charset="0"/>
                <a:cs typeface="Arial" panose="020B0604020202020204" pitchFamily="34" charset="0"/>
              </a:rPr>
              <a:t>▶ So far, LED is the leading role in the display market</a:t>
            </a:r>
          </a:p>
          <a:p>
            <a:endParaRPr lang="en-US" altLang="ko-KR" b="1" dirty="0">
              <a:latin typeface="Arial" panose="020B0604020202020204" pitchFamily="34" charset="0"/>
              <a:cs typeface="Arial" panose="020B0604020202020204" pitchFamily="34" charset="0"/>
            </a:endParaRPr>
          </a:p>
          <a:p>
            <a:r>
              <a:rPr lang="en-US" altLang="ko-KR" b="1" dirty="0">
                <a:latin typeface="Arial" panose="020B0604020202020204" pitchFamily="34" charset="0"/>
                <a:cs typeface="Arial" panose="020B0604020202020204" pitchFamily="34" charset="0"/>
              </a:rPr>
              <a:t>▶ Recently,</a:t>
            </a:r>
            <a:r>
              <a:rPr lang="en-US" altLang="ko-KR" dirty="0"/>
              <a:t> </a:t>
            </a:r>
            <a:r>
              <a:rPr lang="en-US" altLang="ko-KR" b="1" dirty="0">
                <a:latin typeface="Arial" panose="020B0604020202020204" pitchFamily="34" charset="0"/>
                <a:cs typeface="Arial" panose="020B0604020202020204" pitchFamily="34" charset="0"/>
              </a:rPr>
              <a:t>Changing LED to OLED display</a:t>
            </a:r>
          </a:p>
          <a:p>
            <a:r>
              <a:rPr lang="ko-KR" altLang="en-US" b="1" dirty="0">
                <a:latin typeface="Arial" panose="020B0604020202020204" pitchFamily="34" charset="0"/>
                <a:cs typeface="Arial" panose="020B0604020202020204" pitchFamily="34" charset="0"/>
              </a:rPr>
              <a:t>    </a:t>
            </a:r>
            <a:r>
              <a:rPr lang="en-US" altLang="ko-KR" b="1" dirty="0">
                <a:latin typeface="Arial" panose="020B0604020202020204" pitchFamily="34" charset="0"/>
                <a:cs typeface="Arial" panose="020B0604020202020204" pitchFamily="34" charset="0"/>
              </a:rPr>
              <a:t>(Even with fatal weakness of organic matter)</a:t>
            </a:r>
          </a:p>
          <a:p>
            <a:endParaRPr lang="en-US" altLang="ko-KR" b="1" dirty="0">
              <a:latin typeface="Arial" panose="020B0604020202020204" pitchFamily="34" charset="0"/>
              <a:cs typeface="Arial" panose="020B0604020202020204" pitchFamily="34" charset="0"/>
            </a:endParaRPr>
          </a:p>
          <a:p>
            <a:r>
              <a:rPr lang="en-US" altLang="ko-KR" b="1" dirty="0">
                <a:latin typeface="Arial" panose="020B0604020202020204" pitchFamily="34" charset="0"/>
                <a:cs typeface="Arial" panose="020B0604020202020204" pitchFamily="34" charset="0"/>
              </a:rPr>
              <a:t>▶ Ultimately, </a:t>
            </a:r>
            <a:r>
              <a:rPr lang="en-US" altLang="ko-KR" b="1" dirty="0">
                <a:solidFill>
                  <a:srgbClr val="FF0000"/>
                </a:solidFill>
                <a:latin typeface="Arial" panose="020B0604020202020204" pitchFamily="34" charset="0"/>
                <a:cs typeface="Arial" panose="020B0604020202020204" pitchFamily="34" charset="0"/>
              </a:rPr>
              <a:t>requiring an inorganic material and for</a:t>
            </a:r>
            <a:r>
              <a:rPr lang="ko-KR" altLang="en-US" b="1" dirty="0">
                <a:solidFill>
                  <a:srgbClr val="FF0000"/>
                </a:solidFill>
                <a:latin typeface="Arial" panose="020B0604020202020204" pitchFamily="34" charset="0"/>
                <a:cs typeface="Arial" panose="020B0604020202020204" pitchFamily="34" charset="0"/>
              </a:rPr>
              <a:t> </a:t>
            </a:r>
            <a:r>
              <a:rPr lang="en-US" altLang="ko-KR" b="1" dirty="0">
                <a:solidFill>
                  <a:srgbClr val="FF0000"/>
                </a:solidFill>
                <a:latin typeface="Arial" panose="020B0604020202020204" pitchFamily="34" charset="0"/>
                <a:cs typeface="Arial" panose="020B0604020202020204" pitchFamily="34" charset="0"/>
              </a:rPr>
              <a:t>low power and high efficiency</a:t>
            </a:r>
            <a:r>
              <a:rPr lang="en-US" altLang="ko-KR" b="1" dirty="0">
                <a:latin typeface="Arial" panose="020B0604020202020204" pitchFamily="34" charset="0"/>
                <a:cs typeface="Arial" panose="020B0604020202020204" pitchFamily="34" charset="0"/>
              </a:rPr>
              <a:t>.</a:t>
            </a:r>
            <a:endParaRPr lang="ko-KR" altLang="en-US"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299E9FED-5F6F-4C94-98F7-117875D30C7D}"/>
              </a:ext>
            </a:extLst>
          </p:cNvPr>
          <p:cNvSpPr txBox="1"/>
          <p:nvPr/>
        </p:nvSpPr>
        <p:spPr>
          <a:xfrm>
            <a:off x="4275648" y="6456903"/>
            <a:ext cx="635110" cy="369332"/>
          </a:xfrm>
          <a:prstGeom prst="rect">
            <a:avLst/>
          </a:prstGeom>
          <a:noFill/>
        </p:spPr>
        <p:txBody>
          <a:bodyPr wrap="none" rtlCol="0">
            <a:spAutoFit/>
          </a:bodyPr>
          <a:lstStyle/>
          <a:p>
            <a:r>
              <a:rPr lang="en-US" altLang="ko-KR" dirty="0"/>
              <a:t>&lt;9&gt;</a:t>
            </a:r>
            <a:endParaRPr lang="ko-KR" altLang="en-US" dirty="0"/>
          </a:p>
        </p:txBody>
      </p:sp>
      <p:pic>
        <p:nvPicPr>
          <p:cNvPr id="27" name="Picture 26">
            <a:extLst>
              <a:ext uri="{FF2B5EF4-FFF2-40B4-BE49-F238E27FC236}">
                <a16:creationId xmlns:a16="http://schemas.microsoft.com/office/drawing/2014/main" id="{2DC8FBCD-BC44-47B6-9090-9DA95A681B28}"/>
              </a:ext>
            </a:extLst>
          </p:cNvPr>
          <p:cNvPicPr>
            <a:picLocks noChangeAspect="1"/>
          </p:cNvPicPr>
          <p:nvPr/>
        </p:nvPicPr>
        <p:blipFill>
          <a:blip r:embed="rId6"/>
          <a:stretch>
            <a:fillRect/>
          </a:stretch>
        </p:blipFill>
        <p:spPr>
          <a:xfrm>
            <a:off x="2380935" y="3427904"/>
            <a:ext cx="5059645" cy="3275435"/>
          </a:xfrm>
          <a:prstGeom prst="rect">
            <a:avLst/>
          </a:prstGeom>
        </p:spPr>
      </p:pic>
    </p:spTree>
    <p:extLst>
      <p:ext uri="{BB962C8B-B14F-4D97-AF65-F5344CB8AC3E}">
        <p14:creationId xmlns:p14="http://schemas.microsoft.com/office/powerpoint/2010/main" val="211904564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8325</TotalTime>
  <Words>3542</Words>
  <Application>Microsoft Office PowerPoint</Application>
  <PresentationFormat>On-screen Show (4:3)</PresentationFormat>
  <Paragraphs>256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맑은 고딕</vt:lpstr>
      <vt:lpstr>Arial</vt:lpstr>
      <vt:lpstr>Arial Black</vt:lpstr>
      <vt:lpstr>Cambria Math</vt:lpstr>
      <vt:lpstr>Century Gothic</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Wonseok Lee</dc:creator>
  <cp:lastModifiedBy>xinan</cp:lastModifiedBy>
  <cp:revision>3800</cp:revision>
  <dcterms:created xsi:type="dcterms:W3CDTF">2012-06-13T00:47:00Z</dcterms:created>
  <dcterms:modified xsi:type="dcterms:W3CDTF">2021-12-09T15:37:22Z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1033-11.2.0.9396</vt:lpwstr>
  </property>
</Properties>
</file>

<file path=docProps/thumbnail.jpeg>
</file>